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6" r:id="rId2"/>
    <p:sldId id="321" r:id="rId3"/>
    <p:sldId id="305" r:id="rId4"/>
    <p:sldId id="319" r:id="rId5"/>
    <p:sldId id="320" r:id="rId6"/>
    <p:sldId id="322" r:id="rId7"/>
    <p:sldId id="323" r:id="rId8"/>
    <p:sldId id="324" r:id="rId9"/>
    <p:sldId id="271"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rane"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75886" autoAdjust="0"/>
  </p:normalViewPr>
  <p:slideViewPr>
    <p:cSldViewPr>
      <p:cViewPr>
        <p:scale>
          <a:sx n="50" d="100"/>
          <a:sy n="50" d="100"/>
        </p:scale>
        <p:origin x="-3300" y="-8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35BC43-2CBB-4D90-BDE7-408565E3E3B8}" type="datetimeFigureOut">
              <a:rPr lang="en-AU" smtClean="0"/>
              <a:t>3/05/2016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A0343E-4B95-4D04-A72D-3C541D34D3A5}" type="slidenum">
              <a:rPr lang="en-AU" smtClean="0"/>
              <a:t>‹#›</a:t>
            </a:fld>
            <a:endParaRPr lang="en-AU"/>
          </a:p>
        </p:txBody>
      </p:sp>
    </p:spTree>
    <p:extLst>
      <p:ext uri="{BB962C8B-B14F-4D97-AF65-F5344CB8AC3E}">
        <p14:creationId xmlns:p14="http://schemas.microsoft.com/office/powerpoint/2010/main" val="273584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ethinksugarydrink.org.au/fac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1013" eaLnBrk="0" hangingPunct="0">
              <a:defRPr sz="2800">
                <a:solidFill>
                  <a:schemeClr val="tx1"/>
                </a:solidFill>
                <a:latin typeface="Arial" pitchFamily="34" charset="0"/>
                <a:ea typeface="MS PGothic" pitchFamily="34" charset="-128"/>
              </a:defRPr>
            </a:lvl1pPr>
            <a:lvl2pPr marL="742950" indent="-285750" defTabSz="481013" eaLnBrk="0" hangingPunct="0">
              <a:defRPr sz="2800">
                <a:solidFill>
                  <a:schemeClr val="tx1"/>
                </a:solidFill>
                <a:latin typeface="Arial" pitchFamily="34" charset="0"/>
                <a:ea typeface="MS PGothic" pitchFamily="34" charset="-128"/>
              </a:defRPr>
            </a:lvl2pPr>
            <a:lvl3pPr marL="1143000" indent="-228600" defTabSz="481013" eaLnBrk="0" hangingPunct="0">
              <a:defRPr sz="2800">
                <a:solidFill>
                  <a:schemeClr val="tx1"/>
                </a:solidFill>
                <a:latin typeface="Arial" pitchFamily="34" charset="0"/>
                <a:ea typeface="MS PGothic" pitchFamily="34" charset="-128"/>
              </a:defRPr>
            </a:lvl3pPr>
            <a:lvl4pPr marL="1600200" indent="-228600" defTabSz="481013" eaLnBrk="0" hangingPunct="0">
              <a:defRPr sz="2800">
                <a:solidFill>
                  <a:schemeClr val="tx1"/>
                </a:solidFill>
                <a:latin typeface="Arial" pitchFamily="34" charset="0"/>
                <a:ea typeface="MS PGothic" pitchFamily="34" charset="-128"/>
              </a:defRPr>
            </a:lvl4pPr>
            <a:lvl5pPr marL="2057400" indent="-228600" defTabSz="481013" eaLnBrk="0" hangingPunct="0">
              <a:defRPr sz="2800">
                <a:solidFill>
                  <a:schemeClr val="tx1"/>
                </a:solidFill>
                <a:latin typeface="Arial" pitchFamily="34" charset="0"/>
                <a:ea typeface="MS PGothic" pitchFamily="34" charset="-128"/>
              </a:defRPr>
            </a:lvl5pPr>
            <a:lvl6pPr marL="25146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fld id="{DA6500BB-F755-483A-B563-EEF960845DEB}" type="slidenum">
              <a:rPr lang="en-AU" sz="1300" smtClean="0">
                <a:solidFill>
                  <a:srgbClr val="000000"/>
                </a:solidFill>
                <a:latin typeface="Calibri" pitchFamily="34" charset="0"/>
              </a:rPr>
              <a:pPr eaLnBrk="1" hangingPunct="1"/>
              <a:t>1</a:t>
            </a:fld>
            <a:endParaRPr lang="en-AU" sz="1300" smtClean="0">
              <a:solidFill>
                <a:srgbClr val="000000"/>
              </a:solidFill>
              <a:latin typeface="Calibri" pitchFamily="34" charset="0"/>
            </a:endParaRPr>
          </a:p>
        </p:txBody>
      </p:sp>
    </p:spTree>
    <p:extLst>
      <p:ext uri="{BB962C8B-B14F-4D97-AF65-F5344CB8AC3E}">
        <p14:creationId xmlns:p14="http://schemas.microsoft.com/office/powerpoint/2010/main" val="237909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dirty="0" smtClean="0">
                <a:solidFill>
                  <a:srgbClr val="F15D22"/>
                </a:solidFill>
                <a:latin typeface="Arial Rounded MT Bold" pitchFamily="34" charset="0"/>
              </a:rPr>
              <a:t>What is a sugary drink?</a:t>
            </a:r>
            <a:endParaRPr lang="en-AU" dirty="0" smtClean="0"/>
          </a:p>
          <a:p>
            <a:pPr marL="171450" indent="-171450">
              <a:buFont typeface="Arial" panose="020B0604020202020204" pitchFamily="34" charset="0"/>
              <a:buChar char="•"/>
            </a:pPr>
            <a:r>
              <a:rPr lang="en-AU" sz="1200" dirty="0" smtClean="0">
                <a:solidFill>
                  <a:srgbClr val="00447E"/>
                </a:solidFill>
                <a:latin typeface="Helvetica" pitchFamily="34" charset="0"/>
              </a:rPr>
              <a:t>A drink with high levels of sugar – this includes soft drinks, energy drinks, fruit drinks, iced teas and sports drinks</a:t>
            </a:r>
          </a:p>
          <a:p>
            <a:pPr marL="171450" indent="-171450">
              <a:buFont typeface="Arial" panose="020B0604020202020204" pitchFamily="34" charset="0"/>
              <a:buChar char="•"/>
            </a:pPr>
            <a:r>
              <a:rPr lang="en-US" sz="1200" dirty="0" smtClean="0">
                <a:solidFill>
                  <a:srgbClr val="00447E"/>
                </a:solidFill>
                <a:latin typeface="Helvetica" pitchFamily="34" charset="0"/>
                <a:cs typeface="Helvetica" panose="020B0604020202020204" pitchFamily="34" charset="0"/>
              </a:rPr>
              <a:t>To give you an idea of just</a:t>
            </a:r>
            <a:r>
              <a:rPr lang="en-US" sz="1200" baseline="0" dirty="0" smtClean="0">
                <a:solidFill>
                  <a:srgbClr val="00447E"/>
                </a:solidFill>
                <a:latin typeface="Helvetica" pitchFamily="34" charset="0"/>
                <a:cs typeface="Helvetica" panose="020B0604020202020204" pitchFamily="34" charset="0"/>
              </a:rPr>
              <a:t> how much sugar is in some of these drinks</a:t>
            </a:r>
            <a:r>
              <a:rPr lang="en-US" sz="1200" dirty="0" smtClean="0">
                <a:solidFill>
                  <a:srgbClr val="00447E"/>
                </a:solidFill>
                <a:latin typeface="Helvetica" pitchFamily="34" charset="0"/>
                <a:cs typeface="Helvetica" panose="020B0604020202020204" pitchFamily="34" charset="0"/>
              </a:rPr>
              <a:t>, a regular </a:t>
            </a:r>
            <a:r>
              <a:rPr lang="en-US" sz="1200" dirty="0" smtClean="0">
                <a:solidFill>
                  <a:srgbClr val="00447E"/>
                </a:solidFill>
                <a:latin typeface="Helvetica" pitchFamily="34" charset="0"/>
                <a:cs typeface="Helvetica" panose="020B0604020202020204" pitchFamily="34" charset="0"/>
              </a:rPr>
              <a:t>600mL </a:t>
            </a:r>
            <a:r>
              <a:rPr lang="en-US" sz="1200" dirty="0" smtClean="0">
                <a:solidFill>
                  <a:srgbClr val="00447E"/>
                </a:solidFill>
                <a:latin typeface="Helvetica" pitchFamily="34" charset="0"/>
                <a:cs typeface="Helvetica" panose="020B0604020202020204" pitchFamily="34" charset="0"/>
              </a:rPr>
              <a:t>bottle of soft drink contains around </a:t>
            </a:r>
            <a:r>
              <a:rPr lang="en-US" sz="1200" u="sng" dirty="0" smtClean="0">
                <a:solidFill>
                  <a:srgbClr val="00447E"/>
                </a:solidFill>
                <a:latin typeface="Helvetica" pitchFamily="34" charset="0"/>
                <a:cs typeface="Helvetica" panose="020B0604020202020204" pitchFamily="34" charset="0"/>
              </a:rPr>
              <a:t>16 teaspoons</a:t>
            </a:r>
            <a:r>
              <a:rPr lang="en-US" sz="1200" dirty="0" smtClean="0">
                <a:solidFill>
                  <a:srgbClr val="00447E"/>
                </a:solidFill>
                <a:latin typeface="Helvetica" pitchFamily="34" charset="0"/>
                <a:cs typeface="Helvetica" panose="020B0604020202020204" pitchFamily="34" charset="0"/>
              </a:rPr>
              <a:t> of sugar!</a:t>
            </a:r>
          </a:p>
          <a:p>
            <a:pPr marL="171450" indent="-171450">
              <a:buFont typeface="Arial" panose="020B0604020202020204" pitchFamily="34" charset="0"/>
              <a:buChar char="•"/>
            </a:pPr>
            <a:r>
              <a:rPr lang="en-US" sz="1200" dirty="0" smtClean="0">
                <a:solidFill>
                  <a:srgbClr val="00447E"/>
                </a:solidFill>
                <a:latin typeface="Helvetica" pitchFamily="34" charset="0"/>
                <a:cs typeface="Helvetica" panose="020B0604020202020204" pitchFamily="34" charset="0"/>
              </a:rPr>
              <a:t>As</a:t>
            </a:r>
            <a:r>
              <a:rPr lang="en-US" sz="1200" baseline="0" dirty="0" smtClean="0">
                <a:solidFill>
                  <a:srgbClr val="00447E"/>
                </a:solidFill>
                <a:latin typeface="Helvetica" pitchFamily="34" charset="0"/>
                <a:cs typeface="Helvetica" panose="020B0604020202020204" pitchFamily="34" charset="0"/>
              </a:rPr>
              <a:t> this video shows, you’d never eat 16 packets of sugar, so why drink it?!</a:t>
            </a:r>
            <a:endParaRPr lang="en-US" sz="1200" dirty="0" smtClean="0">
              <a:solidFill>
                <a:srgbClr val="00447E"/>
              </a:solidFill>
              <a:latin typeface="Helvetica" pitchFamily="34" charset="0"/>
              <a:cs typeface="Helvetica" panose="020B0604020202020204" pitchFamily="34" charset="0"/>
            </a:endParaRPr>
          </a:p>
          <a:p>
            <a:pPr marL="171450" indent="-171450">
              <a:buFont typeface="Arial" panose="020B0604020202020204" pitchFamily="34" charset="0"/>
              <a:buChar char="•"/>
            </a:pPr>
            <a:r>
              <a:rPr lang="en-AU" dirty="0" smtClean="0"/>
              <a:t>Play video</a:t>
            </a:r>
          </a:p>
          <a:p>
            <a:endParaRPr lang="en-US" dirty="0" smtClean="0"/>
          </a:p>
          <a:p>
            <a:endParaRPr lang="en-AU" dirty="0" smtClean="0"/>
          </a:p>
          <a:p>
            <a:endParaRPr lang="en-US" dirty="0" smtClean="0"/>
          </a:p>
          <a:p>
            <a:endParaRPr lang="en-AU" dirty="0" smtClean="0"/>
          </a:p>
          <a:p>
            <a:endParaRPr lang="en-AU"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1013" eaLnBrk="0" hangingPunct="0">
              <a:defRPr sz="2800">
                <a:solidFill>
                  <a:schemeClr val="tx1"/>
                </a:solidFill>
                <a:latin typeface="Arial" pitchFamily="34" charset="0"/>
                <a:ea typeface="MS PGothic" pitchFamily="34" charset="-128"/>
              </a:defRPr>
            </a:lvl1pPr>
            <a:lvl2pPr marL="742950" indent="-285750" defTabSz="481013" eaLnBrk="0" hangingPunct="0">
              <a:defRPr sz="2800">
                <a:solidFill>
                  <a:schemeClr val="tx1"/>
                </a:solidFill>
                <a:latin typeface="Arial" pitchFamily="34" charset="0"/>
                <a:ea typeface="MS PGothic" pitchFamily="34" charset="-128"/>
              </a:defRPr>
            </a:lvl2pPr>
            <a:lvl3pPr marL="1143000" indent="-228600" defTabSz="481013" eaLnBrk="0" hangingPunct="0">
              <a:defRPr sz="2800">
                <a:solidFill>
                  <a:schemeClr val="tx1"/>
                </a:solidFill>
                <a:latin typeface="Arial" pitchFamily="34" charset="0"/>
                <a:ea typeface="MS PGothic" pitchFamily="34" charset="-128"/>
              </a:defRPr>
            </a:lvl3pPr>
            <a:lvl4pPr marL="1600200" indent="-228600" defTabSz="481013" eaLnBrk="0" hangingPunct="0">
              <a:defRPr sz="2800">
                <a:solidFill>
                  <a:schemeClr val="tx1"/>
                </a:solidFill>
                <a:latin typeface="Arial" pitchFamily="34" charset="0"/>
                <a:ea typeface="MS PGothic" pitchFamily="34" charset="-128"/>
              </a:defRPr>
            </a:lvl4pPr>
            <a:lvl5pPr marL="2057400" indent="-228600" defTabSz="481013" eaLnBrk="0" hangingPunct="0">
              <a:defRPr sz="2800">
                <a:solidFill>
                  <a:schemeClr val="tx1"/>
                </a:solidFill>
                <a:latin typeface="Arial" pitchFamily="34" charset="0"/>
                <a:ea typeface="MS PGothic" pitchFamily="34" charset="-128"/>
              </a:defRPr>
            </a:lvl5pPr>
            <a:lvl6pPr marL="25146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fld id="{7290CDD1-0D64-4AE4-A7FD-B535E6A1B037}" type="slidenum">
              <a:rPr lang="en-AU" sz="1300" smtClean="0">
                <a:solidFill>
                  <a:srgbClr val="000000"/>
                </a:solidFill>
                <a:latin typeface="Calibri" pitchFamily="34" charset="0"/>
              </a:rPr>
              <a:pPr eaLnBrk="1" hangingPunct="1"/>
              <a:t>2</a:t>
            </a:fld>
            <a:endParaRPr lang="en-AU" sz="1300" smtClean="0">
              <a:solidFill>
                <a:srgbClr val="000000"/>
              </a:solidFill>
              <a:latin typeface="Calibri" pitchFamily="34" charset="0"/>
            </a:endParaRPr>
          </a:p>
        </p:txBody>
      </p:sp>
    </p:spTree>
    <p:extLst>
      <p:ext uri="{BB962C8B-B14F-4D97-AF65-F5344CB8AC3E}">
        <p14:creationId xmlns:p14="http://schemas.microsoft.com/office/powerpoint/2010/main" val="200755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from this graphic, regularly consuming sugary drinks can lead to a number of serious health issues. </a:t>
            </a:r>
          </a:p>
          <a:p>
            <a:r>
              <a:rPr lang="en-US" baseline="0" dirty="0" smtClean="0"/>
              <a:t>All of the excess sugar that we consume from sugary drinks can lead to weight gain and obesity, which are major risk factors for serious health problems including type 2 diabetes, heart disease, kidney disease, stroke and some cancers. </a:t>
            </a:r>
          </a:p>
          <a:p>
            <a:r>
              <a:rPr lang="en-US" baseline="0" dirty="0" smtClean="0"/>
              <a:t>Sugary drinks can also lead to tooth decay.</a:t>
            </a:r>
            <a:endParaRPr lang="en-AU" dirty="0"/>
          </a:p>
        </p:txBody>
      </p:sp>
      <p:sp>
        <p:nvSpPr>
          <p:cNvPr id="4" name="Slide Number Placeholder 3"/>
          <p:cNvSpPr>
            <a:spLocks noGrp="1"/>
          </p:cNvSpPr>
          <p:nvPr>
            <p:ph type="sldNum" sz="quarter" idx="10"/>
          </p:nvPr>
        </p:nvSpPr>
        <p:spPr/>
        <p:txBody>
          <a:bodyPr/>
          <a:lstStyle/>
          <a:p>
            <a:fld id="{D7A0343E-4B95-4D04-A72D-3C541D34D3A5}" type="slidenum">
              <a:rPr lang="en-AU" smtClean="0"/>
              <a:t>3</a:t>
            </a:fld>
            <a:endParaRPr lang="en-AU"/>
          </a:p>
        </p:txBody>
      </p:sp>
    </p:spTree>
    <p:extLst>
      <p:ext uri="{BB962C8B-B14F-4D97-AF65-F5344CB8AC3E}">
        <p14:creationId xmlns:p14="http://schemas.microsoft.com/office/powerpoint/2010/main" val="18031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AU" sz="1200" dirty="0" smtClean="0">
                <a:solidFill>
                  <a:srgbClr val="00447E"/>
                </a:solidFill>
                <a:latin typeface="Helvetica" pitchFamily="34" charset="0"/>
                <a:cs typeface="Helvetica" panose="020B0604020202020204" pitchFamily="34" charset="0"/>
              </a:rPr>
              <a:t>Because</a:t>
            </a:r>
            <a:r>
              <a:rPr lang="en-AU" sz="1200" baseline="0" dirty="0" smtClean="0">
                <a:solidFill>
                  <a:srgbClr val="00447E"/>
                </a:solidFill>
                <a:latin typeface="Helvetica" pitchFamily="34" charset="0"/>
                <a:cs typeface="Helvetica" panose="020B0604020202020204" pitchFamily="34" charset="0"/>
              </a:rPr>
              <a:t> sugary drinks are so high in sugar and kilojoules, j</a:t>
            </a:r>
            <a:r>
              <a:rPr lang="en-AU" sz="1200" dirty="0" smtClean="0">
                <a:solidFill>
                  <a:srgbClr val="00447E"/>
                </a:solidFill>
                <a:latin typeface="Helvetica" pitchFamily="34" charset="0"/>
                <a:cs typeface="Helvetica" panose="020B0604020202020204" pitchFamily="34" charset="0"/>
              </a:rPr>
              <a:t>ust one can of soft drink a day can make you at least 5kg fatter in a year! </a:t>
            </a:r>
            <a:endParaRPr lang="en-US" sz="1200" b="1" dirty="0" smtClean="0">
              <a:solidFill>
                <a:srgbClr val="00447E"/>
              </a:solidFill>
              <a:latin typeface="Helvetica" pitchFamily="34" charset="0"/>
              <a:cs typeface="Helvetica" panose="020B0604020202020204" pitchFamily="34" charset="0"/>
            </a:endParaRPr>
          </a:p>
          <a:p>
            <a:r>
              <a:rPr lang="en-US" dirty="0" smtClean="0"/>
              <a:t>Play video</a:t>
            </a:r>
            <a:endParaRPr lang="en-AU" dirty="0"/>
          </a:p>
        </p:txBody>
      </p:sp>
      <p:sp>
        <p:nvSpPr>
          <p:cNvPr id="4" name="Slide Number Placeholder 3"/>
          <p:cNvSpPr>
            <a:spLocks noGrp="1"/>
          </p:cNvSpPr>
          <p:nvPr>
            <p:ph type="sldNum" sz="quarter" idx="10"/>
          </p:nvPr>
        </p:nvSpPr>
        <p:spPr/>
        <p:txBody>
          <a:bodyPr/>
          <a:lstStyle/>
          <a:p>
            <a:fld id="{EFC6C9DE-AE79-4E52-BD7B-9378214CF660}" type="slidenum">
              <a:rPr lang="en-US" altLang="en-US" smtClean="0"/>
              <a:pPr/>
              <a:t>4</a:t>
            </a:fld>
            <a:endParaRPr lang="en-US" altLang="en-US"/>
          </a:p>
        </p:txBody>
      </p:sp>
    </p:spTree>
    <p:extLst>
      <p:ext uri="{BB962C8B-B14F-4D97-AF65-F5344CB8AC3E}">
        <p14:creationId xmlns:p14="http://schemas.microsoft.com/office/powerpoint/2010/main" val="26034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aseline="0" dirty="0" smtClean="0"/>
              <a:t>How much do we drink?</a:t>
            </a:r>
          </a:p>
          <a:p>
            <a:r>
              <a:rPr lang="en-AU" baseline="0" dirty="0" smtClean="0"/>
              <a:t>Too </a:t>
            </a:r>
            <a:r>
              <a:rPr lang="en-AU" dirty="0" smtClean="0"/>
              <a:t>much!</a:t>
            </a:r>
          </a:p>
          <a:p>
            <a:r>
              <a:rPr lang="en-AU" dirty="0" smtClean="0"/>
              <a:t>Around</a:t>
            </a:r>
            <a:r>
              <a:rPr lang="en-AU" baseline="0" dirty="0" smtClean="0"/>
              <a:t> one third of people aged 2 and over drink a </a:t>
            </a:r>
            <a:r>
              <a:rPr lang="en-AU" dirty="0" smtClean="0"/>
              <a:t>sugar-sweetened beverage including soft drink, energy drinks, fruit drinks and cordial</a:t>
            </a:r>
            <a:r>
              <a:rPr lang="en-AU" baseline="0" dirty="0" smtClean="0"/>
              <a:t> on any given day.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rgbClr val="00447E"/>
                </a:solidFill>
                <a:latin typeface="Helvetica" pitchFamily="34" charset="0"/>
                <a:cs typeface="Helvetica" panose="020B0604020202020204" pitchFamily="34" charset="0"/>
              </a:rPr>
              <a:t>Just one can of sugary drink a day can make you at least </a:t>
            </a:r>
            <a:r>
              <a:rPr lang="en-AU" sz="1200" b="1" dirty="0" smtClean="0">
                <a:solidFill>
                  <a:srgbClr val="00447E"/>
                </a:solidFill>
                <a:latin typeface="Helvetica" pitchFamily="34" charset="0"/>
                <a:cs typeface="Helvetica" panose="020B0604020202020204" pitchFamily="34" charset="0"/>
              </a:rPr>
              <a:t>5kg fatter </a:t>
            </a:r>
            <a:r>
              <a:rPr lang="en-AU" sz="1200" dirty="0" smtClean="0">
                <a:solidFill>
                  <a:srgbClr val="00447E"/>
                </a:solidFill>
                <a:latin typeface="Helvetica" pitchFamily="34" charset="0"/>
                <a:cs typeface="Helvetica" panose="020B0604020202020204" pitchFamily="34" charset="0"/>
              </a:rPr>
              <a:t>in a year!</a:t>
            </a:r>
            <a:r>
              <a:rPr lang="en-US" sz="1200" dirty="0" smtClean="0">
                <a:solidFill>
                  <a:srgbClr val="00447E"/>
                </a:solidFill>
                <a:latin typeface="Helvetica" pitchFamily="34" charset="0"/>
              </a:rPr>
              <a:t/>
            </a:r>
            <a:br>
              <a:rPr lang="en-US" sz="1200" dirty="0" smtClean="0">
                <a:solidFill>
                  <a:srgbClr val="00447E"/>
                </a:solidFill>
                <a:latin typeface="Helvetica" pitchFamily="34" charset="0"/>
              </a:rPr>
            </a:br>
            <a:r>
              <a:rPr lang="en-US" sz="1200" dirty="0" smtClean="0">
                <a:solidFill>
                  <a:srgbClr val="00447E"/>
                </a:solidFill>
                <a:latin typeface="Helvetica" pitchFamily="34" charset="0"/>
              </a:rPr>
              <a:t>S</a:t>
            </a:r>
            <a:r>
              <a:rPr lang="en-AU" sz="1200" kern="1200" dirty="0" err="1" smtClean="0">
                <a:solidFill>
                  <a:schemeClr val="tx1"/>
                </a:solidFill>
                <a:effectLst/>
                <a:latin typeface="+mn-lt"/>
                <a:ea typeface="+mn-ea"/>
                <a:cs typeface="+mn-cs"/>
              </a:rPr>
              <a:t>ome</a:t>
            </a:r>
            <a:r>
              <a:rPr lang="en-AU" sz="1200" kern="1200" dirty="0" smtClean="0">
                <a:solidFill>
                  <a:schemeClr val="tx1"/>
                </a:solidFill>
                <a:effectLst/>
                <a:latin typeface="+mn-lt"/>
                <a:ea typeface="+mn-ea"/>
                <a:cs typeface="+mn-cs"/>
              </a:rPr>
              <a:t> young men aged 19-30 years are consuming a staggering 1.5L per day.</a:t>
            </a:r>
          </a:p>
          <a:p>
            <a:endParaRPr lang="en-US" dirty="0" smtClean="0"/>
          </a:p>
          <a:p>
            <a:endParaRPr lang="en-AU" dirty="0" smtClean="0"/>
          </a:p>
          <a:p>
            <a:endParaRPr lang="en-AU"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1013" eaLnBrk="0" hangingPunct="0">
              <a:defRPr sz="2800">
                <a:solidFill>
                  <a:schemeClr val="tx1"/>
                </a:solidFill>
                <a:latin typeface="Arial" pitchFamily="34" charset="0"/>
                <a:ea typeface="MS PGothic" pitchFamily="34" charset="-128"/>
              </a:defRPr>
            </a:lvl1pPr>
            <a:lvl2pPr marL="742950" indent="-285750" defTabSz="481013" eaLnBrk="0" hangingPunct="0">
              <a:defRPr sz="2800">
                <a:solidFill>
                  <a:schemeClr val="tx1"/>
                </a:solidFill>
                <a:latin typeface="Arial" pitchFamily="34" charset="0"/>
                <a:ea typeface="MS PGothic" pitchFamily="34" charset="-128"/>
              </a:defRPr>
            </a:lvl2pPr>
            <a:lvl3pPr marL="1143000" indent="-228600" defTabSz="481013" eaLnBrk="0" hangingPunct="0">
              <a:defRPr sz="2800">
                <a:solidFill>
                  <a:schemeClr val="tx1"/>
                </a:solidFill>
                <a:latin typeface="Arial" pitchFamily="34" charset="0"/>
                <a:ea typeface="MS PGothic" pitchFamily="34" charset="-128"/>
              </a:defRPr>
            </a:lvl3pPr>
            <a:lvl4pPr marL="1600200" indent="-228600" defTabSz="481013" eaLnBrk="0" hangingPunct="0">
              <a:defRPr sz="2800">
                <a:solidFill>
                  <a:schemeClr val="tx1"/>
                </a:solidFill>
                <a:latin typeface="Arial" pitchFamily="34" charset="0"/>
                <a:ea typeface="MS PGothic" pitchFamily="34" charset="-128"/>
              </a:defRPr>
            </a:lvl4pPr>
            <a:lvl5pPr marL="2057400" indent="-228600" defTabSz="481013" eaLnBrk="0" hangingPunct="0">
              <a:defRPr sz="2800">
                <a:solidFill>
                  <a:schemeClr val="tx1"/>
                </a:solidFill>
                <a:latin typeface="Arial" pitchFamily="34" charset="0"/>
                <a:ea typeface="MS PGothic" pitchFamily="34" charset="-128"/>
              </a:defRPr>
            </a:lvl5pPr>
            <a:lvl6pPr marL="25146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fld id="{7290CDD1-0D64-4AE4-A7FD-B535E6A1B037}" type="slidenum">
              <a:rPr lang="en-AU" sz="1300" smtClean="0">
                <a:solidFill>
                  <a:srgbClr val="000000"/>
                </a:solidFill>
                <a:latin typeface="Calibri" pitchFamily="34" charset="0"/>
              </a:rPr>
              <a:pPr eaLnBrk="1" hangingPunct="1"/>
              <a:t>5</a:t>
            </a:fld>
            <a:endParaRPr lang="en-AU" sz="1300" smtClean="0">
              <a:solidFill>
                <a:srgbClr val="000000"/>
              </a:solidFill>
              <a:latin typeface="Calibri" pitchFamily="34" charset="0"/>
            </a:endParaRPr>
          </a:p>
        </p:txBody>
      </p:sp>
    </p:spTree>
    <p:extLst>
      <p:ext uri="{BB962C8B-B14F-4D97-AF65-F5344CB8AC3E}">
        <p14:creationId xmlns:p14="http://schemas.microsoft.com/office/powerpoint/2010/main" val="200755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 why do</a:t>
            </a:r>
            <a:r>
              <a:rPr lang="en-US" baseline="0" dirty="0" smtClean="0"/>
              <a:t> we drink them?</a:t>
            </a:r>
          </a:p>
          <a:p>
            <a:r>
              <a:rPr lang="en-US" dirty="0" smtClean="0"/>
              <a:t>Sugary drink brands such as</a:t>
            </a:r>
            <a:r>
              <a:rPr lang="en-US" baseline="0" dirty="0" smtClean="0"/>
              <a:t> Coca Cola, Gatorade and Red Bull have invested a lot of time and research into making products that taste good and have us coming back for more.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What’s more, they’ve ingrained themselves into our lives – we see sugary drinks being sold and advertised everywhere from train stations and football stadiums to hospitals, shopping centres and even schools.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give you an indication, </a:t>
            </a:r>
            <a:r>
              <a:rPr lang="en-AU" baseline="0" dirty="0" smtClean="0"/>
              <a:t>Coke reportedly </a:t>
            </a:r>
            <a:r>
              <a:rPr lang="en-AU" dirty="0" smtClean="0"/>
              <a:t>spent</a:t>
            </a:r>
            <a:r>
              <a:rPr lang="en-AU" baseline="0" dirty="0" smtClean="0"/>
              <a:t> </a:t>
            </a:r>
            <a:r>
              <a:rPr lang="en-AU" dirty="0" smtClean="0"/>
              <a:t> </a:t>
            </a:r>
            <a:r>
              <a:rPr lang="en-AU" sz="1200" b="1" i="0" kern="1200" dirty="0" smtClean="0">
                <a:solidFill>
                  <a:schemeClr val="tx1"/>
                </a:solidFill>
                <a:effectLst/>
                <a:latin typeface="+mn-lt"/>
                <a:ea typeface="+mn-ea"/>
                <a:cs typeface="+mn-cs"/>
              </a:rPr>
              <a:t>$3.3 billion</a:t>
            </a:r>
            <a:r>
              <a:rPr lang="en-AU" sz="1200" b="0" i="0" kern="1200" dirty="0" smtClean="0">
                <a:solidFill>
                  <a:schemeClr val="tx1"/>
                </a:solidFill>
                <a:effectLst/>
                <a:latin typeface="+mn-lt"/>
                <a:ea typeface="+mn-ea"/>
                <a:cs typeface="+mn-cs"/>
              </a:rPr>
              <a:t> on advertising in</a:t>
            </a:r>
            <a:r>
              <a:rPr lang="en-AU" sz="1200" b="0" i="0" kern="1200" baseline="0" dirty="0" smtClean="0">
                <a:solidFill>
                  <a:schemeClr val="tx1"/>
                </a:solidFill>
                <a:effectLst/>
                <a:latin typeface="+mn-lt"/>
                <a:ea typeface="+mn-ea"/>
                <a:cs typeface="+mn-cs"/>
              </a:rPr>
              <a:t> 2013.</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Entire aisles are dedicated to them at the supermarket, venues and workplaces have vending machines packed with them, and they are often cheaper than bottled water.</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sometimes these drinks are cheaper than water.</a:t>
            </a:r>
          </a:p>
          <a:p>
            <a:r>
              <a:rPr lang="en-US" baseline="0" dirty="0" smtClean="0"/>
              <a:t>Sugary drinks are hard to avoid!</a:t>
            </a:r>
            <a:endParaRPr lang="en-AU"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1013" eaLnBrk="0" hangingPunct="0">
              <a:defRPr sz="2800">
                <a:solidFill>
                  <a:schemeClr val="tx1"/>
                </a:solidFill>
                <a:latin typeface="Arial" pitchFamily="34" charset="0"/>
                <a:ea typeface="MS PGothic" pitchFamily="34" charset="-128"/>
              </a:defRPr>
            </a:lvl1pPr>
            <a:lvl2pPr marL="742950" indent="-285750" defTabSz="481013" eaLnBrk="0" hangingPunct="0">
              <a:defRPr sz="2800">
                <a:solidFill>
                  <a:schemeClr val="tx1"/>
                </a:solidFill>
                <a:latin typeface="Arial" pitchFamily="34" charset="0"/>
                <a:ea typeface="MS PGothic" pitchFamily="34" charset="-128"/>
              </a:defRPr>
            </a:lvl2pPr>
            <a:lvl3pPr marL="1143000" indent="-228600" defTabSz="481013" eaLnBrk="0" hangingPunct="0">
              <a:defRPr sz="2800">
                <a:solidFill>
                  <a:schemeClr val="tx1"/>
                </a:solidFill>
                <a:latin typeface="Arial" pitchFamily="34" charset="0"/>
                <a:ea typeface="MS PGothic" pitchFamily="34" charset="-128"/>
              </a:defRPr>
            </a:lvl3pPr>
            <a:lvl4pPr marL="1600200" indent="-228600" defTabSz="481013" eaLnBrk="0" hangingPunct="0">
              <a:defRPr sz="2800">
                <a:solidFill>
                  <a:schemeClr val="tx1"/>
                </a:solidFill>
                <a:latin typeface="Arial" pitchFamily="34" charset="0"/>
                <a:ea typeface="MS PGothic" pitchFamily="34" charset="-128"/>
              </a:defRPr>
            </a:lvl4pPr>
            <a:lvl5pPr marL="2057400" indent="-228600" defTabSz="481013" eaLnBrk="0" hangingPunct="0">
              <a:defRPr sz="2800">
                <a:solidFill>
                  <a:schemeClr val="tx1"/>
                </a:solidFill>
                <a:latin typeface="Arial" pitchFamily="34" charset="0"/>
                <a:ea typeface="MS PGothic" pitchFamily="34" charset="-128"/>
              </a:defRPr>
            </a:lvl5pPr>
            <a:lvl6pPr marL="25146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fld id="{7290CDD1-0D64-4AE4-A7FD-B535E6A1B037}" type="slidenum">
              <a:rPr lang="en-AU" sz="1300" smtClean="0">
                <a:solidFill>
                  <a:srgbClr val="000000"/>
                </a:solidFill>
                <a:latin typeface="Calibri" pitchFamily="34" charset="0"/>
              </a:rPr>
              <a:pPr eaLnBrk="1" hangingPunct="1"/>
              <a:t>6</a:t>
            </a:fld>
            <a:endParaRPr lang="en-AU" sz="1300" smtClean="0">
              <a:solidFill>
                <a:srgbClr val="000000"/>
              </a:solidFill>
              <a:latin typeface="Calibri" pitchFamily="34" charset="0"/>
            </a:endParaRPr>
          </a:p>
        </p:txBody>
      </p:sp>
    </p:spTree>
    <p:extLst>
      <p:ext uri="{BB962C8B-B14F-4D97-AF65-F5344CB8AC3E}">
        <p14:creationId xmlns:p14="http://schemas.microsoft.com/office/powerpoint/2010/main" val="200755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kern="1200" dirty="0" smtClean="0">
                <a:solidFill>
                  <a:schemeClr val="tx1"/>
                </a:solidFill>
                <a:effectLst/>
                <a:latin typeface="+mn-lt"/>
                <a:ea typeface="+mn-ea"/>
                <a:cs typeface="+mn-cs"/>
              </a:rPr>
              <a:t>How can you</a:t>
            </a:r>
            <a:r>
              <a:rPr lang="en-GB" sz="1200" b="0" i="0" kern="1200" baseline="0" dirty="0" smtClean="0">
                <a:solidFill>
                  <a:schemeClr val="tx1"/>
                </a:solidFill>
                <a:effectLst/>
                <a:latin typeface="+mn-lt"/>
                <a:ea typeface="+mn-ea"/>
                <a:cs typeface="+mn-cs"/>
              </a:rPr>
              <a:t> reduce your sugary drink intake?</a:t>
            </a:r>
          </a:p>
          <a:p>
            <a:r>
              <a:rPr lang="en-GB" sz="1200" b="0" i="0" kern="1200" baseline="0" dirty="0" smtClean="0">
                <a:solidFill>
                  <a:schemeClr val="tx1"/>
                </a:solidFill>
                <a:effectLst/>
                <a:latin typeface="+mn-lt"/>
                <a:ea typeface="+mn-ea"/>
                <a:cs typeface="+mn-cs"/>
              </a:rPr>
              <a:t>Here are some tips:</a:t>
            </a:r>
          </a:p>
          <a:p>
            <a:r>
              <a:rPr lang="en-GB" sz="1200" b="0" i="0" kern="1200" dirty="0" smtClean="0">
                <a:solidFill>
                  <a:schemeClr val="tx1"/>
                </a:solidFill>
                <a:effectLst/>
                <a:latin typeface="+mn-lt"/>
                <a:ea typeface="+mn-ea"/>
                <a:cs typeface="+mn-cs"/>
              </a:rPr>
              <a:t>Find out </a:t>
            </a:r>
            <a:r>
              <a:rPr lang="en-GB" sz="1200" b="0" i="0" u="none" strike="noStrike" kern="1200" dirty="0" smtClean="0">
                <a:solidFill>
                  <a:schemeClr val="tx1"/>
                </a:solidFill>
                <a:effectLst/>
                <a:latin typeface="+mn-lt"/>
                <a:ea typeface="+mn-ea"/>
                <a:cs typeface="+mn-cs"/>
                <a:hlinkClick r:id="rId3"/>
              </a:rPr>
              <a:t>how much sugar is in your favourite drink</a:t>
            </a:r>
            <a:r>
              <a:rPr lang="en-GB" sz="1200" b="0" i="0" u="none" strike="noStrike" kern="1200" baseline="0" dirty="0" smtClean="0">
                <a:solidFill>
                  <a:schemeClr val="tx1"/>
                </a:solidFill>
                <a:effectLst/>
                <a:latin typeface="+mn-lt"/>
                <a:ea typeface="+mn-ea"/>
                <a:cs typeface="+mn-cs"/>
              </a:rPr>
              <a:t> on the ‘how much sugar is in…’ page on the Rethink Sugary Drink website – or checking the nutrition panel on the bottle or can. See the image on screen for where to look for sugar content. Bear in mind that 4g = 1 teaspoon!</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If you're ordering a fast food meal, don't go with the default regular/sugar soft drink, see what other options there are. For kids, see what else is on offer, or just ask for water.</a:t>
            </a:r>
          </a:p>
          <a:p>
            <a:r>
              <a:rPr lang="en-GB" sz="1200" b="0" i="0" kern="1200" dirty="0" smtClean="0">
                <a:solidFill>
                  <a:schemeClr val="tx1"/>
                </a:solidFill>
                <a:effectLst/>
                <a:latin typeface="+mn-lt"/>
                <a:ea typeface="+mn-ea"/>
                <a:cs typeface="+mn-cs"/>
              </a:rPr>
              <a:t>Carry a water bottle, so you don't have to buy a drink if you're thirsty.</a:t>
            </a:r>
          </a:p>
          <a:p>
            <a:r>
              <a:rPr lang="en-GB" sz="1200" b="0" i="0" kern="1200" dirty="0" smtClean="0">
                <a:solidFill>
                  <a:schemeClr val="tx1"/>
                </a:solidFill>
                <a:effectLst/>
                <a:latin typeface="+mn-lt"/>
                <a:ea typeface="+mn-ea"/>
                <a:cs typeface="+mn-cs"/>
              </a:rPr>
              <a:t>If you're thirsty, have some water first.</a:t>
            </a:r>
          </a:p>
          <a:p>
            <a:r>
              <a:rPr lang="en-GB" sz="1200" b="0" i="0" kern="1200" dirty="0" smtClean="0">
                <a:solidFill>
                  <a:schemeClr val="tx1"/>
                </a:solidFill>
                <a:effectLst/>
                <a:latin typeface="+mn-lt"/>
                <a:ea typeface="+mn-ea"/>
                <a:cs typeface="+mn-cs"/>
              </a:rPr>
              <a:t>Be wary of any health or nutrition claims on the drinks you buy. Many producers are now trying to make their sugar sweetened beverages sound healthier than they actually are. Refer to the amount of sugar on the nutrition panel if in doubt and consider the size of the bottle as well.</a:t>
            </a:r>
          </a:p>
          <a:p>
            <a:r>
              <a:rPr lang="en-GB" sz="1200" b="0" i="0" kern="1200" dirty="0" smtClean="0">
                <a:solidFill>
                  <a:schemeClr val="tx1"/>
                </a:solidFill>
                <a:effectLst/>
                <a:latin typeface="+mn-lt"/>
                <a:ea typeface="+mn-ea"/>
                <a:cs typeface="+mn-cs"/>
              </a:rPr>
              <a:t>If you consume sugary alcoholic drinks, see if there are lower sugar options. Even alcohol alone is loaded with kilojoules so cutting back on the booze is also good.</a:t>
            </a:r>
          </a:p>
          <a:p>
            <a:r>
              <a:rPr lang="en-GB" sz="1200" b="0" i="0" kern="1200" dirty="0" smtClean="0">
                <a:solidFill>
                  <a:schemeClr val="tx1"/>
                </a:solidFill>
                <a:effectLst/>
                <a:latin typeface="+mn-lt"/>
                <a:ea typeface="+mn-ea"/>
                <a:cs typeface="+mn-cs"/>
              </a:rPr>
              <a:t>Try to avoid going down the soft drink aisle at the supermarket and beware of the specials at the checkout and the service station.</a:t>
            </a:r>
          </a:p>
          <a:p>
            <a:endParaRPr lang="en-AU"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1013" eaLnBrk="0" hangingPunct="0">
              <a:defRPr sz="2800">
                <a:solidFill>
                  <a:schemeClr val="tx1"/>
                </a:solidFill>
                <a:latin typeface="Arial" pitchFamily="34" charset="0"/>
                <a:ea typeface="MS PGothic" pitchFamily="34" charset="-128"/>
              </a:defRPr>
            </a:lvl1pPr>
            <a:lvl2pPr marL="742950" indent="-285750" defTabSz="481013" eaLnBrk="0" hangingPunct="0">
              <a:defRPr sz="2800">
                <a:solidFill>
                  <a:schemeClr val="tx1"/>
                </a:solidFill>
                <a:latin typeface="Arial" pitchFamily="34" charset="0"/>
                <a:ea typeface="MS PGothic" pitchFamily="34" charset="-128"/>
              </a:defRPr>
            </a:lvl2pPr>
            <a:lvl3pPr marL="1143000" indent="-228600" defTabSz="481013" eaLnBrk="0" hangingPunct="0">
              <a:defRPr sz="2800">
                <a:solidFill>
                  <a:schemeClr val="tx1"/>
                </a:solidFill>
                <a:latin typeface="Arial" pitchFamily="34" charset="0"/>
                <a:ea typeface="MS PGothic" pitchFamily="34" charset="-128"/>
              </a:defRPr>
            </a:lvl3pPr>
            <a:lvl4pPr marL="1600200" indent="-228600" defTabSz="481013" eaLnBrk="0" hangingPunct="0">
              <a:defRPr sz="2800">
                <a:solidFill>
                  <a:schemeClr val="tx1"/>
                </a:solidFill>
                <a:latin typeface="Arial" pitchFamily="34" charset="0"/>
                <a:ea typeface="MS PGothic" pitchFamily="34" charset="-128"/>
              </a:defRPr>
            </a:lvl4pPr>
            <a:lvl5pPr marL="2057400" indent="-228600" defTabSz="481013" eaLnBrk="0" hangingPunct="0">
              <a:defRPr sz="2800">
                <a:solidFill>
                  <a:schemeClr val="tx1"/>
                </a:solidFill>
                <a:latin typeface="Arial" pitchFamily="34" charset="0"/>
                <a:ea typeface="MS PGothic" pitchFamily="34" charset="-128"/>
              </a:defRPr>
            </a:lvl5pPr>
            <a:lvl6pPr marL="25146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fld id="{7290CDD1-0D64-4AE4-A7FD-B535E6A1B037}" type="slidenum">
              <a:rPr lang="en-AU" sz="1300" smtClean="0">
                <a:solidFill>
                  <a:srgbClr val="000000"/>
                </a:solidFill>
                <a:latin typeface="Calibri" pitchFamily="34" charset="0"/>
              </a:rPr>
              <a:pPr eaLnBrk="1" hangingPunct="1"/>
              <a:t>7</a:t>
            </a:fld>
            <a:endParaRPr lang="en-AU" sz="1300" smtClean="0">
              <a:solidFill>
                <a:srgbClr val="000000"/>
              </a:solidFill>
              <a:latin typeface="Calibri" pitchFamily="34" charset="0"/>
            </a:endParaRPr>
          </a:p>
        </p:txBody>
      </p:sp>
    </p:spTree>
    <p:extLst>
      <p:ext uri="{BB962C8B-B14F-4D97-AF65-F5344CB8AC3E}">
        <p14:creationId xmlns:p14="http://schemas.microsoft.com/office/powerpoint/2010/main" val="200755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spcAft>
                <a:spcPts val="600"/>
              </a:spcAft>
            </a:pPr>
            <a:r>
              <a:rPr lang="en-AU" sz="1200" b="1" dirty="0" smtClean="0">
                <a:solidFill>
                  <a:srgbClr val="00447E"/>
                </a:solidFill>
                <a:latin typeface="Helvetica" pitchFamily="34" charset="0"/>
                <a:cs typeface="Helvetica" panose="020B0604020202020204" pitchFamily="34" charset="0"/>
              </a:rPr>
              <a:t>You may notice changes to sugary drinks in your workplace such as: </a:t>
            </a:r>
          </a:p>
          <a:p>
            <a:pPr lvl="0">
              <a:spcAft>
                <a:spcPts val="600"/>
              </a:spcAft>
            </a:pPr>
            <a:r>
              <a:rPr lang="en-AU" sz="1200" dirty="0" smtClean="0">
                <a:solidFill>
                  <a:srgbClr val="00447E"/>
                </a:solidFill>
                <a:latin typeface="Helvetica" pitchFamily="34" charset="0"/>
                <a:cs typeface="Helvetica" panose="020B0604020202020204" pitchFamily="34" charset="0"/>
              </a:rPr>
              <a:t>Less sugary drinks available</a:t>
            </a:r>
          </a:p>
          <a:p>
            <a:pPr lvl="0">
              <a:spcAft>
                <a:spcPts val="600"/>
              </a:spcAft>
            </a:pPr>
            <a:r>
              <a:rPr lang="en-US" sz="1200" dirty="0" smtClean="0">
                <a:solidFill>
                  <a:srgbClr val="00447E"/>
                </a:solidFill>
                <a:latin typeface="Helvetica" pitchFamily="34" charset="0"/>
                <a:cs typeface="Helvetica" panose="020B0604020202020204" pitchFamily="34" charset="0"/>
              </a:rPr>
              <a:t>More water in vending machines</a:t>
            </a:r>
          </a:p>
          <a:p>
            <a:pPr lvl="0">
              <a:spcAft>
                <a:spcPts val="600"/>
              </a:spcAft>
            </a:pPr>
            <a:r>
              <a:rPr lang="en-US" sz="1200" dirty="0" smtClean="0">
                <a:solidFill>
                  <a:srgbClr val="00447E"/>
                </a:solidFill>
                <a:latin typeface="Helvetica" pitchFamily="34" charset="0"/>
                <a:cs typeface="Helvetica" panose="020B0604020202020204" pitchFamily="34" charset="0"/>
              </a:rPr>
              <a:t>Higher price for sugary drinks</a:t>
            </a:r>
          </a:p>
          <a:p>
            <a:pPr lvl="0">
              <a:spcAft>
                <a:spcPts val="600"/>
              </a:spcAft>
            </a:pPr>
            <a:r>
              <a:rPr lang="en-US" sz="1200" dirty="0" smtClean="0">
                <a:solidFill>
                  <a:srgbClr val="00447E"/>
                </a:solidFill>
                <a:latin typeface="Helvetica" pitchFamily="34" charset="0"/>
                <a:cs typeface="Helvetica" panose="020B0604020202020204" pitchFamily="34" charset="0"/>
              </a:rPr>
              <a:t>Smaller bottles and cans</a:t>
            </a:r>
          </a:p>
          <a:p>
            <a:endParaRPr lang="en-AU"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1013" eaLnBrk="0" hangingPunct="0">
              <a:defRPr sz="2800">
                <a:solidFill>
                  <a:schemeClr val="tx1"/>
                </a:solidFill>
                <a:latin typeface="Arial" pitchFamily="34" charset="0"/>
                <a:ea typeface="MS PGothic" pitchFamily="34" charset="-128"/>
              </a:defRPr>
            </a:lvl1pPr>
            <a:lvl2pPr marL="742950" indent="-285750" defTabSz="481013" eaLnBrk="0" hangingPunct="0">
              <a:defRPr sz="2800">
                <a:solidFill>
                  <a:schemeClr val="tx1"/>
                </a:solidFill>
                <a:latin typeface="Arial" pitchFamily="34" charset="0"/>
                <a:ea typeface="MS PGothic" pitchFamily="34" charset="-128"/>
              </a:defRPr>
            </a:lvl2pPr>
            <a:lvl3pPr marL="1143000" indent="-228600" defTabSz="481013" eaLnBrk="0" hangingPunct="0">
              <a:defRPr sz="2800">
                <a:solidFill>
                  <a:schemeClr val="tx1"/>
                </a:solidFill>
                <a:latin typeface="Arial" pitchFamily="34" charset="0"/>
                <a:ea typeface="MS PGothic" pitchFamily="34" charset="-128"/>
              </a:defRPr>
            </a:lvl3pPr>
            <a:lvl4pPr marL="1600200" indent="-228600" defTabSz="481013" eaLnBrk="0" hangingPunct="0">
              <a:defRPr sz="2800">
                <a:solidFill>
                  <a:schemeClr val="tx1"/>
                </a:solidFill>
                <a:latin typeface="Arial" pitchFamily="34" charset="0"/>
                <a:ea typeface="MS PGothic" pitchFamily="34" charset="-128"/>
              </a:defRPr>
            </a:lvl4pPr>
            <a:lvl5pPr marL="2057400" indent="-228600" defTabSz="481013" eaLnBrk="0" hangingPunct="0">
              <a:defRPr sz="2800">
                <a:solidFill>
                  <a:schemeClr val="tx1"/>
                </a:solidFill>
                <a:latin typeface="Arial" pitchFamily="34" charset="0"/>
                <a:ea typeface="MS PGothic" pitchFamily="34" charset="-128"/>
              </a:defRPr>
            </a:lvl5pPr>
            <a:lvl6pPr marL="25146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fld id="{7290CDD1-0D64-4AE4-A7FD-B535E6A1B037}" type="slidenum">
              <a:rPr lang="en-AU" sz="1300" smtClean="0">
                <a:solidFill>
                  <a:srgbClr val="000000"/>
                </a:solidFill>
                <a:latin typeface="Calibri" pitchFamily="34" charset="0"/>
              </a:rPr>
              <a:pPr eaLnBrk="1" hangingPunct="1"/>
              <a:t>8</a:t>
            </a:fld>
            <a:endParaRPr lang="en-AU" sz="1300" smtClean="0">
              <a:solidFill>
                <a:srgbClr val="000000"/>
              </a:solidFill>
              <a:latin typeface="Calibri" pitchFamily="34" charset="0"/>
            </a:endParaRPr>
          </a:p>
        </p:txBody>
      </p:sp>
    </p:spTree>
    <p:extLst>
      <p:ext uri="{BB962C8B-B14F-4D97-AF65-F5344CB8AC3E}">
        <p14:creationId xmlns:p14="http://schemas.microsoft.com/office/powerpoint/2010/main" val="200755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Want</a:t>
            </a:r>
            <a:r>
              <a:rPr lang="en-US" baseline="0" dirty="0" smtClean="0"/>
              <a:t> to learn more about sugary drinks? Visit the Rethink Sugary Drink website www.rethinksugarydrink.org.au </a:t>
            </a:r>
            <a:endParaRPr lang="en-AU" dirty="0"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1013" eaLnBrk="0" hangingPunct="0">
              <a:defRPr sz="2800">
                <a:solidFill>
                  <a:schemeClr val="tx1"/>
                </a:solidFill>
                <a:latin typeface="Arial" pitchFamily="34" charset="0"/>
                <a:ea typeface="MS PGothic" pitchFamily="34" charset="-128"/>
              </a:defRPr>
            </a:lvl1pPr>
            <a:lvl2pPr marL="742950" indent="-285750" defTabSz="481013" eaLnBrk="0" hangingPunct="0">
              <a:defRPr sz="2800">
                <a:solidFill>
                  <a:schemeClr val="tx1"/>
                </a:solidFill>
                <a:latin typeface="Arial" pitchFamily="34" charset="0"/>
                <a:ea typeface="MS PGothic" pitchFamily="34" charset="-128"/>
              </a:defRPr>
            </a:lvl2pPr>
            <a:lvl3pPr marL="1143000" indent="-228600" defTabSz="481013" eaLnBrk="0" hangingPunct="0">
              <a:defRPr sz="2800">
                <a:solidFill>
                  <a:schemeClr val="tx1"/>
                </a:solidFill>
                <a:latin typeface="Arial" pitchFamily="34" charset="0"/>
                <a:ea typeface="MS PGothic" pitchFamily="34" charset="-128"/>
              </a:defRPr>
            </a:lvl3pPr>
            <a:lvl4pPr marL="1600200" indent="-228600" defTabSz="481013" eaLnBrk="0" hangingPunct="0">
              <a:defRPr sz="2800">
                <a:solidFill>
                  <a:schemeClr val="tx1"/>
                </a:solidFill>
                <a:latin typeface="Arial" pitchFamily="34" charset="0"/>
                <a:ea typeface="MS PGothic" pitchFamily="34" charset="-128"/>
              </a:defRPr>
            </a:lvl4pPr>
            <a:lvl5pPr marL="2057400" indent="-228600" defTabSz="481013" eaLnBrk="0" hangingPunct="0">
              <a:defRPr sz="2800">
                <a:solidFill>
                  <a:schemeClr val="tx1"/>
                </a:solidFill>
                <a:latin typeface="Arial" pitchFamily="34" charset="0"/>
                <a:ea typeface="MS PGothic" pitchFamily="34" charset="-128"/>
              </a:defRPr>
            </a:lvl5pPr>
            <a:lvl6pPr marL="25146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481013" eaLnBrk="0" fontAlgn="base" hangingPunct="0">
              <a:spcBef>
                <a:spcPct val="0"/>
              </a:spcBef>
              <a:spcAft>
                <a:spcPct val="0"/>
              </a:spcAft>
              <a:defRPr sz="2800">
                <a:solidFill>
                  <a:schemeClr val="tx1"/>
                </a:solidFill>
                <a:latin typeface="Arial" pitchFamily="34" charset="0"/>
                <a:ea typeface="MS PGothic" pitchFamily="34" charset="-128"/>
              </a:defRPr>
            </a:lvl9pPr>
          </a:lstStyle>
          <a:p>
            <a:pPr eaLnBrk="1" hangingPunct="1"/>
            <a:fld id="{2700798C-88C0-41C5-913C-1641FD2D46B3}" type="slidenum">
              <a:rPr lang="en-AU" sz="1300" smtClean="0">
                <a:solidFill>
                  <a:srgbClr val="000000"/>
                </a:solidFill>
                <a:latin typeface="Calibri" pitchFamily="34" charset="0"/>
              </a:rPr>
              <a:pPr eaLnBrk="1" hangingPunct="1"/>
              <a:t>9</a:t>
            </a:fld>
            <a:endParaRPr lang="en-AU" sz="1300" smtClean="0">
              <a:solidFill>
                <a:srgbClr val="000000"/>
              </a:solidFill>
              <a:latin typeface="Calibri" pitchFamily="34" charset="0"/>
            </a:endParaRPr>
          </a:p>
        </p:txBody>
      </p:sp>
    </p:spTree>
    <p:extLst>
      <p:ext uri="{BB962C8B-B14F-4D97-AF65-F5344CB8AC3E}">
        <p14:creationId xmlns:p14="http://schemas.microsoft.com/office/powerpoint/2010/main" val="242934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D66BB7A-E688-4D9A-B1BB-A97850A1BE25}" type="datetimeFigureOut">
              <a:rPr lang="en-AU" smtClean="0"/>
              <a:t>3/05/2016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401599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D66BB7A-E688-4D9A-B1BB-A97850A1BE25}" type="datetimeFigureOut">
              <a:rPr lang="en-AU" smtClean="0"/>
              <a:t>3/05/2016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283757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D66BB7A-E688-4D9A-B1BB-A97850A1BE25}" type="datetimeFigureOut">
              <a:rPr lang="en-AU" smtClean="0"/>
              <a:t>3/05/2016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137090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D66BB7A-E688-4D9A-B1BB-A97850A1BE25}" type="datetimeFigureOut">
              <a:rPr lang="en-AU" smtClean="0"/>
              <a:t>3/05/2016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369683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66BB7A-E688-4D9A-B1BB-A97850A1BE25}" type="datetimeFigureOut">
              <a:rPr lang="en-AU" smtClean="0"/>
              <a:t>3/05/2016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52404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D66BB7A-E688-4D9A-B1BB-A97850A1BE25}" type="datetimeFigureOut">
              <a:rPr lang="en-AU" smtClean="0"/>
              <a:t>3/05/2016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331877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D66BB7A-E688-4D9A-B1BB-A97850A1BE25}" type="datetimeFigureOut">
              <a:rPr lang="en-AU" smtClean="0"/>
              <a:t>3/05/2016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254531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D66BB7A-E688-4D9A-B1BB-A97850A1BE25}" type="datetimeFigureOut">
              <a:rPr lang="en-AU" smtClean="0"/>
              <a:t>3/05/2016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376696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6BB7A-E688-4D9A-B1BB-A97850A1BE25}" type="datetimeFigureOut">
              <a:rPr lang="en-AU" smtClean="0"/>
              <a:t>3/05/2016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45831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6BB7A-E688-4D9A-B1BB-A97850A1BE25}" type="datetimeFigureOut">
              <a:rPr lang="en-AU" smtClean="0"/>
              <a:t>3/05/2016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29696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6BB7A-E688-4D9A-B1BB-A97850A1BE25}" type="datetimeFigureOut">
              <a:rPr lang="en-AU" smtClean="0"/>
              <a:t>3/05/2016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3CE7D5-CD3E-4049-A42A-1541E182EB23}" type="slidenum">
              <a:rPr lang="en-AU" smtClean="0"/>
              <a:t>‹#›</a:t>
            </a:fld>
            <a:endParaRPr lang="en-AU"/>
          </a:p>
        </p:txBody>
      </p:sp>
    </p:spTree>
    <p:extLst>
      <p:ext uri="{BB962C8B-B14F-4D97-AF65-F5344CB8AC3E}">
        <p14:creationId xmlns:p14="http://schemas.microsoft.com/office/powerpoint/2010/main" val="415410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6BB7A-E688-4D9A-B1BB-A97850A1BE25}" type="datetimeFigureOut">
              <a:rPr lang="en-AU" smtClean="0"/>
              <a:t>3/05/2016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CE7D5-CD3E-4049-A42A-1541E182EB23}" type="slidenum">
              <a:rPr lang="en-AU" smtClean="0"/>
              <a:t>‹#›</a:t>
            </a:fld>
            <a:endParaRPr lang="en-AU"/>
          </a:p>
        </p:txBody>
      </p:sp>
    </p:spTree>
    <p:extLst>
      <p:ext uri="{BB962C8B-B14F-4D97-AF65-F5344CB8AC3E}">
        <p14:creationId xmlns:p14="http://schemas.microsoft.com/office/powerpoint/2010/main" val="2478971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6kgIctvwCqw"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juDY9lW8Vhc"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rethinksugarydrink.org.a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rethinksugarydrink.org.au/" TargetMode="External"/><Relationship Id="rId5" Type="http://schemas.openxmlformats.org/officeDocument/2006/relationships/image" Target="../media/image12.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9992" y="1988840"/>
            <a:ext cx="2160240"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1588" y="0"/>
            <a:ext cx="9144000" cy="68849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sz="1800" dirty="0">
              <a:solidFill>
                <a:schemeClr val="tx1"/>
              </a:solidFill>
            </a:endParaRPr>
          </a:p>
        </p:txBody>
      </p:sp>
      <p:pic>
        <p:nvPicPr>
          <p:cNvPr id="808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84784"/>
            <a:ext cx="1584176" cy="299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300" y="4670265"/>
            <a:ext cx="5182988" cy="1279015"/>
          </a:xfrm>
          <a:prstGeom prst="rect">
            <a:avLst/>
          </a:prstGeom>
        </p:spPr>
      </p:pic>
      <p:sp>
        <p:nvSpPr>
          <p:cNvPr id="11" name="Title 3"/>
          <p:cNvSpPr>
            <a:spLocks noGrp="1"/>
          </p:cNvSpPr>
          <p:nvPr>
            <p:ph type="title"/>
          </p:nvPr>
        </p:nvSpPr>
        <p:spPr>
          <a:xfrm>
            <a:off x="176722" y="260648"/>
            <a:ext cx="8793732" cy="1287016"/>
          </a:xfrm>
        </p:spPr>
        <p:txBody>
          <a:bodyPr rtlCol="0">
            <a:noAutofit/>
          </a:bodyPr>
          <a:lstStyle/>
          <a:p>
            <a:pPr eaLnBrk="1" fontAlgn="auto" hangingPunct="1">
              <a:spcAft>
                <a:spcPts val="0"/>
              </a:spcAft>
              <a:defRPr/>
            </a:pPr>
            <a:r>
              <a:rPr lang="en-AU" dirty="0" smtClean="0">
                <a:solidFill>
                  <a:srgbClr val="F15D22"/>
                </a:solidFill>
                <a:latin typeface="Arial Rounded MT Bold" pitchFamily="34" charset="0"/>
              </a:rPr>
              <a:t>Rethink Sugary Drink</a:t>
            </a:r>
            <a:endParaRPr lang="en-AU" dirty="0">
              <a:solidFill>
                <a:srgbClr val="F15D22"/>
              </a:solidFill>
              <a:latin typeface="Arial Rounded MT Bold"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5877272"/>
            <a:ext cx="4741870" cy="978909"/>
          </a:xfrm>
          <a:prstGeom prst="rect">
            <a:avLst/>
          </a:prstGeom>
        </p:spPr>
      </p:pic>
      <p:sp>
        <p:nvSpPr>
          <p:cNvPr id="2" name="TextBox 1"/>
          <p:cNvSpPr txBox="1"/>
          <p:nvPr/>
        </p:nvSpPr>
        <p:spPr>
          <a:xfrm>
            <a:off x="4757015" y="2636912"/>
            <a:ext cx="1656184" cy="1015663"/>
          </a:xfrm>
          <a:prstGeom prst="rect">
            <a:avLst/>
          </a:prstGeom>
          <a:noFill/>
        </p:spPr>
        <p:txBody>
          <a:bodyPr wrap="square" rtlCol="0">
            <a:spAutoFit/>
          </a:bodyPr>
          <a:lstStyle/>
          <a:p>
            <a:pPr algn="ctr"/>
            <a:r>
              <a:rPr lang="en-US" sz="2000" dirty="0" smtClean="0">
                <a:solidFill>
                  <a:srgbClr val="FF0000"/>
                </a:solidFill>
              </a:rPr>
              <a:t>Insert workplace logo here</a:t>
            </a:r>
            <a:endParaRPr lang="en-AU" sz="2000" dirty="0">
              <a:solidFill>
                <a:srgbClr val="FF0000"/>
              </a:solidFill>
            </a:endParaRPr>
          </a:p>
        </p:txBody>
      </p:sp>
      <p:sp>
        <p:nvSpPr>
          <p:cNvPr id="7" name="Rectangle 6"/>
          <p:cNvSpPr/>
          <p:nvPr/>
        </p:nvSpPr>
        <p:spPr>
          <a:xfrm>
            <a:off x="4644008" y="2524254"/>
            <a:ext cx="1872208" cy="1192778"/>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48934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856" y="116632"/>
            <a:ext cx="8229600" cy="1143000"/>
          </a:xfrm>
        </p:spPr>
        <p:txBody>
          <a:bodyPr rtlCol="0">
            <a:normAutofit/>
          </a:bodyPr>
          <a:lstStyle/>
          <a:p>
            <a:pPr marL="0" indent="0"/>
            <a:r>
              <a:rPr lang="en-AU" sz="4000" dirty="0">
                <a:solidFill>
                  <a:srgbClr val="F15D22"/>
                </a:solidFill>
                <a:latin typeface="Arial Rounded MT Bold" pitchFamily="34" charset="0"/>
              </a:rPr>
              <a:t>What </a:t>
            </a:r>
            <a:r>
              <a:rPr lang="en-AU" sz="4000" dirty="0" smtClean="0">
                <a:solidFill>
                  <a:srgbClr val="F15D22"/>
                </a:solidFill>
                <a:latin typeface="Arial Rounded MT Bold" pitchFamily="34" charset="0"/>
              </a:rPr>
              <a:t>is a sugary drink?</a:t>
            </a:r>
            <a:endParaRPr lang="en-AU" sz="4000" dirty="0">
              <a:solidFill>
                <a:srgbClr val="F15D22"/>
              </a:solidFill>
              <a:latin typeface="Arial Rounded MT Bold" pitchFamily="34" charset="0"/>
            </a:endParaRPr>
          </a:p>
        </p:txBody>
      </p:sp>
      <p:sp>
        <p:nvSpPr>
          <p:cNvPr id="81923" name="Content Placeholder 4"/>
          <p:cNvSpPr>
            <a:spLocks noGrp="1"/>
          </p:cNvSpPr>
          <p:nvPr>
            <p:ph idx="1"/>
          </p:nvPr>
        </p:nvSpPr>
        <p:spPr>
          <a:xfrm>
            <a:off x="755576" y="1124744"/>
            <a:ext cx="7848872" cy="4464496"/>
          </a:xfrm>
        </p:spPr>
        <p:txBody>
          <a:bodyPr>
            <a:noAutofit/>
          </a:bodyPr>
          <a:lstStyle/>
          <a:p>
            <a:r>
              <a:rPr lang="en-AU" sz="2400" dirty="0" smtClean="0">
                <a:solidFill>
                  <a:srgbClr val="00447E"/>
                </a:solidFill>
                <a:latin typeface="Helvetica" pitchFamily="34" charset="0"/>
              </a:rPr>
              <a:t>A drink with high </a:t>
            </a:r>
            <a:r>
              <a:rPr lang="en-AU" sz="2400" dirty="0">
                <a:solidFill>
                  <a:srgbClr val="00447E"/>
                </a:solidFill>
                <a:latin typeface="Helvetica" pitchFamily="34" charset="0"/>
              </a:rPr>
              <a:t>levels of </a:t>
            </a:r>
            <a:r>
              <a:rPr lang="en-AU" sz="2400" dirty="0" smtClean="0">
                <a:solidFill>
                  <a:srgbClr val="00447E"/>
                </a:solidFill>
                <a:latin typeface="Helvetica" pitchFamily="34" charset="0"/>
              </a:rPr>
              <a:t>sugar</a:t>
            </a:r>
            <a:r>
              <a:rPr lang="en-AU" sz="2400" dirty="0">
                <a:solidFill>
                  <a:srgbClr val="00447E"/>
                </a:solidFill>
                <a:latin typeface="Helvetica" pitchFamily="34" charset="0"/>
              </a:rPr>
              <a:t> </a:t>
            </a:r>
            <a:r>
              <a:rPr lang="en-AU" sz="2400" dirty="0" smtClean="0">
                <a:solidFill>
                  <a:srgbClr val="00447E"/>
                </a:solidFill>
                <a:latin typeface="Helvetica" pitchFamily="34" charset="0"/>
              </a:rPr>
              <a:t>– e.g. soft </a:t>
            </a:r>
            <a:r>
              <a:rPr lang="en-AU" sz="2400" dirty="0">
                <a:solidFill>
                  <a:srgbClr val="00447E"/>
                </a:solidFill>
                <a:latin typeface="Helvetica" pitchFamily="34" charset="0"/>
              </a:rPr>
              <a:t>drinks, energy drinks, fruit drinks, iced teas and sports </a:t>
            </a:r>
            <a:r>
              <a:rPr lang="en-AU" sz="2400" dirty="0" smtClean="0">
                <a:solidFill>
                  <a:srgbClr val="00447E"/>
                </a:solidFill>
                <a:latin typeface="Helvetica" pitchFamily="34" charset="0"/>
              </a:rPr>
              <a:t>drinks</a:t>
            </a:r>
            <a:endParaRPr lang="en-AU" sz="2400" dirty="0">
              <a:solidFill>
                <a:srgbClr val="00447E"/>
              </a:solidFill>
              <a:latin typeface="Helvetica" pitchFamily="34" charset="0"/>
            </a:endParaRPr>
          </a:p>
          <a:p>
            <a:r>
              <a:rPr lang="en-US" sz="2400" dirty="0" smtClean="0">
                <a:solidFill>
                  <a:srgbClr val="00447E"/>
                </a:solidFill>
                <a:latin typeface="Helvetica" pitchFamily="34" charset="0"/>
                <a:cs typeface="Helvetica" panose="020B0604020202020204" pitchFamily="34" charset="0"/>
              </a:rPr>
              <a:t>To give you an idea, a </a:t>
            </a:r>
            <a:r>
              <a:rPr lang="en-US" sz="2400" dirty="0">
                <a:solidFill>
                  <a:srgbClr val="00447E"/>
                </a:solidFill>
                <a:latin typeface="Helvetica" pitchFamily="34" charset="0"/>
                <a:cs typeface="Helvetica" panose="020B0604020202020204" pitchFamily="34" charset="0"/>
              </a:rPr>
              <a:t>regular </a:t>
            </a:r>
            <a:r>
              <a:rPr lang="en-US" sz="2400" dirty="0" smtClean="0">
                <a:solidFill>
                  <a:srgbClr val="00447E"/>
                </a:solidFill>
                <a:latin typeface="Helvetica" pitchFamily="34" charset="0"/>
                <a:cs typeface="Helvetica" panose="020B0604020202020204" pitchFamily="34" charset="0"/>
              </a:rPr>
              <a:t>600mL </a:t>
            </a:r>
            <a:r>
              <a:rPr lang="en-US" sz="2400" dirty="0">
                <a:solidFill>
                  <a:srgbClr val="00447E"/>
                </a:solidFill>
                <a:latin typeface="Helvetica" pitchFamily="34" charset="0"/>
                <a:cs typeface="Helvetica" panose="020B0604020202020204" pitchFamily="34" charset="0"/>
              </a:rPr>
              <a:t>bottle of soft drink contains around </a:t>
            </a:r>
            <a:r>
              <a:rPr lang="en-US" sz="2400" b="1" u="sng" dirty="0" smtClean="0">
                <a:solidFill>
                  <a:srgbClr val="00447E"/>
                </a:solidFill>
                <a:latin typeface="Helvetica" pitchFamily="34" charset="0"/>
                <a:cs typeface="Helvetica" panose="020B0604020202020204" pitchFamily="34" charset="0"/>
              </a:rPr>
              <a:t>16 </a:t>
            </a:r>
            <a:r>
              <a:rPr lang="en-US" sz="2400" b="1" u="sng" dirty="0">
                <a:solidFill>
                  <a:srgbClr val="00447E"/>
                </a:solidFill>
                <a:latin typeface="Helvetica" pitchFamily="34" charset="0"/>
                <a:cs typeface="Helvetica" panose="020B0604020202020204" pitchFamily="34" charset="0"/>
              </a:rPr>
              <a:t>teaspoons</a:t>
            </a:r>
            <a:r>
              <a:rPr lang="en-US" sz="2400" b="1" dirty="0">
                <a:solidFill>
                  <a:srgbClr val="00447E"/>
                </a:solidFill>
                <a:latin typeface="Helvetica" pitchFamily="34" charset="0"/>
                <a:cs typeface="Helvetica" panose="020B0604020202020204" pitchFamily="34" charset="0"/>
              </a:rPr>
              <a:t> </a:t>
            </a:r>
            <a:r>
              <a:rPr lang="en-US" sz="2400" dirty="0">
                <a:solidFill>
                  <a:srgbClr val="00447E"/>
                </a:solidFill>
                <a:latin typeface="Helvetica" pitchFamily="34" charset="0"/>
                <a:cs typeface="Helvetica" panose="020B0604020202020204" pitchFamily="34" charset="0"/>
              </a:rPr>
              <a:t>of </a:t>
            </a:r>
            <a:r>
              <a:rPr lang="en-US" sz="2400" dirty="0" smtClean="0">
                <a:solidFill>
                  <a:srgbClr val="00447E"/>
                </a:solidFill>
                <a:latin typeface="Helvetica" pitchFamily="34" charset="0"/>
                <a:cs typeface="Helvetica" panose="020B0604020202020204" pitchFamily="34" charset="0"/>
              </a:rPr>
              <a:t>sugar!</a:t>
            </a:r>
            <a:endParaRPr lang="en-US" sz="2400" dirty="0">
              <a:solidFill>
                <a:srgbClr val="00447E"/>
              </a:solidFill>
              <a:latin typeface="Helvetica" pitchFamily="34" charset="0"/>
              <a:cs typeface="Helvetica" panose="020B0604020202020204" pitchFamily="34" charset="0"/>
            </a:endParaRPr>
          </a:p>
        </p:txBody>
      </p:sp>
      <p:pic>
        <p:nvPicPr>
          <p:cNvPr id="5" name="6kgIctvwCqw"/>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1331640" y="2915728"/>
            <a:ext cx="6552728" cy="3681624"/>
          </a:xfrm>
          <a:prstGeom prst="rect">
            <a:avLst/>
          </a:prstGeom>
        </p:spPr>
      </p:pic>
      <p:sp>
        <p:nvSpPr>
          <p:cNvPr id="6" name="Title 3"/>
          <p:cNvSpPr txBox="1">
            <a:spLocks/>
          </p:cNvSpPr>
          <p:nvPr/>
        </p:nvSpPr>
        <p:spPr>
          <a:xfrm>
            <a:off x="959296" y="2968562"/>
            <a:ext cx="4404792" cy="35165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latin typeface="Arial Rounded MT Bold" pitchFamily="34" charset="0"/>
              </a:rPr>
              <a:t>Video: Rethink Sugary Drink</a:t>
            </a:r>
            <a:endParaRPr lang="en-AU" sz="4000" dirty="0">
              <a:solidFill>
                <a:schemeClr val="bg1"/>
              </a:solidFill>
              <a:latin typeface="Arial Rounded MT Bold" pitchFamily="34" charset="0"/>
            </a:endParaRPr>
          </a:p>
        </p:txBody>
      </p:sp>
    </p:spTree>
    <p:extLst>
      <p:ext uri="{BB962C8B-B14F-4D97-AF65-F5344CB8AC3E}">
        <p14:creationId xmlns:p14="http://schemas.microsoft.com/office/powerpoint/2010/main" val="3900413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28592" y="1497938"/>
            <a:ext cx="3635896" cy="4093428"/>
          </a:xfrm>
          <a:prstGeom prst="rect">
            <a:avLst/>
          </a:prstGeom>
        </p:spPr>
        <p:txBody>
          <a:bodyPr wrap="square">
            <a:spAutoFit/>
          </a:bodyPr>
          <a:lstStyle/>
          <a:p>
            <a:pPr marL="342900" indent="-342900">
              <a:spcAft>
                <a:spcPts val="1200"/>
              </a:spcAft>
              <a:buFont typeface="Arial" panose="020B0604020202020204" pitchFamily="34" charset="0"/>
              <a:buChar char="•"/>
            </a:pPr>
            <a:r>
              <a:rPr lang="en-AU" sz="2400" dirty="0" smtClean="0">
                <a:solidFill>
                  <a:srgbClr val="00447E"/>
                </a:solidFill>
                <a:latin typeface="Helvetica" pitchFamily="34" charset="0"/>
                <a:cs typeface="Helvetica" panose="020B0604020202020204" pitchFamily="34" charset="0"/>
              </a:rPr>
              <a:t>Regular </a:t>
            </a:r>
            <a:r>
              <a:rPr lang="en-AU" sz="2400" dirty="0">
                <a:solidFill>
                  <a:srgbClr val="00447E"/>
                </a:solidFill>
                <a:latin typeface="Helvetica" pitchFamily="34" charset="0"/>
                <a:cs typeface="Helvetica" panose="020B0604020202020204" pitchFamily="34" charset="0"/>
              </a:rPr>
              <a:t>consumption can lead to </a:t>
            </a:r>
            <a:r>
              <a:rPr lang="en-AU" sz="2400" b="1" dirty="0" smtClean="0">
                <a:solidFill>
                  <a:srgbClr val="00447E"/>
                </a:solidFill>
                <a:latin typeface="Helvetica" pitchFamily="34" charset="0"/>
                <a:cs typeface="Helvetica" panose="020B0604020202020204" pitchFamily="34" charset="0"/>
              </a:rPr>
              <a:t>weight </a:t>
            </a:r>
            <a:r>
              <a:rPr lang="en-AU" sz="2400" b="1" dirty="0">
                <a:solidFill>
                  <a:srgbClr val="00447E"/>
                </a:solidFill>
                <a:latin typeface="Helvetica" pitchFamily="34" charset="0"/>
                <a:cs typeface="Helvetica" panose="020B0604020202020204" pitchFamily="34" charset="0"/>
              </a:rPr>
              <a:t>gain</a:t>
            </a:r>
            <a:r>
              <a:rPr lang="en-AU" sz="2400" dirty="0">
                <a:solidFill>
                  <a:srgbClr val="00447E"/>
                </a:solidFill>
                <a:latin typeface="Helvetica" pitchFamily="34" charset="0"/>
                <a:cs typeface="Helvetica" panose="020B0604020202020204" pitchFamily="34" charset="0"/>
              </a:rPr>
              <a:t> and </a:t>
            </a:r>
            <a:r>
              <a:rPr lang="en-AU" sz="2400" b="1" dirty="0">
                <a:solidFill>
                  <a:srgbClr val="00447E"/>
                </a:solidFill>
                <a:latin typeface="Helvetica" pitchFamily="34" charset="0"/>
                <a:cs typeface="Helvetica" panose="020B0604020202020204" pitchFamily="34" charset="0"/>
              </a:rPr>
              <a:t>obesity</a:t>
            </a:r>
          </a:p>
          <a:p>
            <a:pPr marL="342900" indent="-342900">
              <a:spcAft>
                <a:spcPts val="1200"/>
              </a:spcAft>
              <a:buFont typeface="Arial" panose="020B0604020202020204" pitchFamily="34" charset="0"/>
              <a:buChar char="•"/>
            </a:pPr>
            <a:r>
              <a:rPr lang="en-AU" sz="2400" dirty="0">
                <a:solidFill>
                  <a:srgbClr val="00447E"/>
                </a:solidFill>
                <a:latin typeface="Helvetica" pitchFamily="34" charset="0"/>
                <a:cs typeface="Helvetica" panose="020B0604020202020204" pitchFamily="34" charset="0"/>
              </a:rPr>
              <a:t>This increases the risk of type 2 diabetes, heart disease, kidney disease, stroke and some </a:t>
            </a:r>
            <a:r>
              <a:rPr lang="en-AU" sz="2400" dirty="0" smtClean="0">
                <a:solidFill>
                  <a:srgbClr val="00447E"/>
                </a:solidFill>
                <a:latin typeface="Helvetica" pitchFamily="34" charset="0"/>
                <a:cs typeface="Helvetica" panose="020B0604020202020204" pitchFamily="34" charset="0"/>
              </a:rPr>
              <a:t>cancers </a:t>
            </a:r>
            <a:endParaRPr lang="en-AU" sz="2400" dirty="0">
              <a:solidFill>
                <a:srgbClr val="00447E"/>
              </a:solidFill>
              <a:latin typeface="Helvetica" pitchFamily="34" charset="0"/>
              <a:cs typeface="Helvetica" panose="020B0604020202020204" pitchFamily="34" charset="0"/>
            </a:endParaRPr>
          </a:p>
          <a:p>
            <a:pPr marL="342900" indent="-342900">
              <a:spcAft>
                <a:spcPts val="1200"/>
              </a:spcAft>
              <a:buFont typeface="Arial" panose="020B0604020202020204" pitchFamily="34" charset="0"/>
              <a:buChar char="•"/>
            </a:pPr>
            <a:r>
              <a:rPr lang="en-AU" sz="2400" dirty="0" smtClean="0">
                <a:solidFill>
                  <a:srgbClr val="00447E"/>
                </a:solidFill>
                <a:latin typeface="Helvetica" pitchFamily="34" charset="0"/>
                <a:cs typeface="Helvetica" panose="020B0604020202020204" pitchFamily="34" charset="0"/>
              </a:rPr>
              <a:t>Sugary drinks can also lead to </a:t>
            </a:r>
            <a:r>
              <a:rPr lang="en-AU" sz="2400" b="1" dirty="0" smtClean="0">
                <a:solidFill>
                  <a:srgbClr val="00447E"/>
                </a:solidFill>
                <a:latin typeface="Helvetica" pitchFamily="34" charset="0"/>
                <a:cs typeface="Helvetica" panose="020B0604020202020204" pitchFamily="34" charset="0"/>
              </a:rPr>
              <a:t>tooth decay</a:t>
            </a:r>
            <a:endParaRPr lang="en-US" sz="2400" b="1" dirty="0">
              <a:solidFill>
                <a:srgbClr val="00447E"/>
              </a:solidFill>
              <a:latin typeface="Helvetica" pitchFamily="34" charset="0"/>
              <a:cs typeface="Helvetica" panose="020B0604020202020204" pitchFamily="34" charset="0"/>
            </a:endParaRPr>
          </a:p>
        </p:txBody>
      </p:sp>
      <p:sp>
        <p:nvSpPr>
          <p:cNvPr id="11" name="Title 3"/>
          <p:cNvSpPr>
            <a:spLocks noGrp="1"/>
          </p:cNvSpPr>
          <p:nvPr>
            <p:ph type="title"/>
          </p:nvPr>
        </p:nvSpPr>
        <p:spPr>
          <a:xfrm>
            <a:off x="395908" y="44624"/>
            <a:ext cx="8229600" cy="1143000"/>
          </a:xfrm>
        </p:spPr>
        <p:txBody>
          <a:bodyPr rtlCol="0">
            <a:normAutofit/>
          </a:bodyPr>
          <a:lstStyle/>
          <a:p>
            <a:pPr eaLnBrk="1" fontAlgn="auto" hangingPunct="1">
              <a:spcAft>
                <a:spcPts val="0"/>
              </a:spcAft>
              <a:defRPr/>
            </a:pPr>
            <a:r>
              <a:rPr lang="en-AU" sz="4000" dirty="0" smtClean="0">
                <a:solidFill>
                  <a:srgbClr val="F15D22"/>
                </a:solidFill>
                <a:latin typeface="Arial Rounded MT Bold" pitchFamily="34" charset="0"/>
              </a:rPr>
              <a:t>Sugary drinks &amp; your body</a:t>
            </a:r>
            <a:endParaRPr lang="en-AU" sz="4000" dirty="0">
              <a:solidFill>
                <a:srgbClr val="F15D22"/>
              </a:solidFill>
              <a:latin typeface="Arial Rounded MT Bold"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37" b="10086"/>
          <a:stretch/>
        </p:blipFill>
        <p:spPr bwMode="auto">
          <a:xfrm>
            <a:off x="251520" y="1276786"/>
            <a:ext cx="4968552" cy="5331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517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juDY9lW8Vhc"/>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852577" y="1741540"/>
            <a:ext cx="7607855" cy="4279748"/>
          </a:xfrm>
          <a:prstGeom prst="rect">
            <a:avLst/>
          </a:prstGeom>
        </p:spPr>
      </p:pic>
      <p:sp>
        <p:nvSpPr>
          <p:cNvPr id="6" name="Title 3"/>
          <p:cNvSpPr txBox="1">
            <a:spLocks/>
          </p:cNvSpPr>
          <p:nvPr/>
        </p:nvSpPr>
        <p:spPr>
          <a:xfrm>
            <a:off x="395908"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AU" sz="4000" smtClean="0">
                <a:solidFill>
                  <a:srgbClr val="F15D22"/>
                </a:solidFill>
                <a:latin typeface="Arial Rounded MT Bold" pitchFamily="34" charset="0"/>
              </a:rPr>
              <a:t>Sugary drinks &amp; your body</a:t>
            </a:r>
            <a:endParaRPr lang="en-AU" sz="4000" dirty="0">
              <a:solidFill>
                <a:srgbClr val="F15D22"/>
              </a:solidFill>
              <a:latin typeface="Arial Rounded MT Bold" pitchFamily="34" charset="0"/>
            </a:endParaRPr>
          </a:p>
        </p:txBody>
      </p:sp>
      <p:sp>
        <p:nvSpPr>
          <p:cNvPr id="7" name="Title 3"/>
          <p:cNvSpPr txBox="1">
            <a:spLocks/>
          </p:cNvSpPr>
          <p:nvPr/>
        </p:nvSpPr>
        <p:spPr>
          <a:xfrm>
            <a:off x="827584" y="1329625"/>
            <a:ext cx="3987363" cy="3711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smtClean="0">
                <a:solidFill>
                  <a:schemeClr val="tx2"/>
                </a:solidFill>
                <a:latin typeface="Arial Rounded MT Bold" pitchFamily="34" charset="0"/>
              </a:rPr>
              <a:t>Video: Man Drinking Fat</a:t>
            </a:r>
            <a:endParaRPr lang="en-AU" sz="2400" dirty="0">
              <a:solidFill>
                <a:schemeClr val="tx2"/>
              </a:solidFill>
              <a:latin typeface="Arial Rounded MT Bold" pitchFamily="34" charset="0"/>
            </a:endParaRPr>
          </a:p>
        </p:txBody>
      </p:sp>
    </p:spTree>
    <p:extLst>
      <p:ext uri="{BB962C8B-B14F-4D97-AF65-F5344CB8AC3E}">
        <p14:creationId xmlns:p14="http://schemas.microsoft.com/office/powerpoint/2010/main" val="1361172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rtlCol="0">
            <a:normAutofit/>
          </a:bodyPr>
          <a:lstStyle/>
          <a:p>
            <a:pPr eaLnBrk="1" fontAlgn="auto" hangingPunct="1">
              <a:spcAft>
                <a:spcPts val="0"/>
              </a:spcAft>
              <a:defRPr/>
            </a:pPr>
            <a:r>
              <a:rPr lang="en-AU" sz="4000" dirty="0" smtClean="0">
                <a:solidFill>
                  <a:srgbClr val="F15D22"/>
                </a:solidFill>
                <a:latin typeface="Arial Rounded MT Bold" pitchFamily="34" charset="0"/>
              </a:rPr>
              <a:t>How much do we drink?</a:t>
            </a:r>
            <a:endParaRPr lang="en-AU" sz="4000" dirty="0">
              <a:solidFill>
                <a:srgbClr val="F15D22"/>
              </a:solidFill>
              <a:latin typeface="Arial Rounded MT Bold" pitchFamily="34" charset="0"/>
            </a:endParaRPr>
          </a:p>
        </p:txBody>
      </p:sp>
      <p:sp>
        <p:nvSpPr>
          <p:cNvPr id="81923" name="Content Placeholder 4"/>
          <p:cNvSpPr>
            <a:spLocks noGrp="1"/>
          </p:cNvSpPr>
          <p:nvPr>
            <p:ph idx="1"/>
          </p:nvPr>
        </p:nvSpPr>
        <p:spPr>
          <a:xfrm>
            <a:off x="971600" y="1124744"/>
            <a:ext cx="7272808" cy="3955578"/>
          </a:xfrm>
        </p:spPr>
        <p:txBody>
          <a:bodyPr>
            <a:noAutofit/>
          </a:bodyPr>
          <a:lstStyle/>
          <a:p>
            <a:pPr lvl="0">
              <a:spcAft>
                <a:spcPts val="1200"/>
              </a:spcAft>
            </a:pPr>
            <a:r>
              <a:rPr lang="en-AU" sz="2400" b="1" dirty="0" smtClean="0">
                <a:solidFill>
                  <a:srgbClr val="00447E"/>
                </a:solidFill>
                <a:latin typeface="Helvetica" pitchFamily="34" charset="0"/>
                <a:cs typeface="Helvetica" panose="020B0604020202020204" pitchFamily="34" charset="0"/>
              </a:rPr>
              <a:t>1 </a:t>
            </a:r>
            <a:r>
              <a:rPr lang="en-AU" sz="2400" b="1" dirty="0">
                <a:solidFill>
                  <a:srgbClr val="00447E"/>
                </a:solidFill>
                <a:latin typeface="Helvetica" pitchFamily="34" charset="0"/>
                <a:cs typeface="Helvetica" panose="020B0604020202020204" pitchFamily="34" charset="0"/>
              </a:rPr>
              <a:t>in 3 </a:t>
            </a:r>
            <a:r>
              <a:rPr lang="en-AU" sz="2400" dirty="0">
                <a:solidFill>
                  <a:srgbClr val="00447E"/>
                </a:solidFill>
                <a:latin typeface="Helvetica" pitchFamily="34" charset="0"/>
                <a:cs typeface="Helvetica" panose="020B0604020202020204" pitchFamily="34" charset="0"/>
              </a:rPr>
              <a:t>Australians </a:t>
            </a:r>
            <a:r>
              <a:rPr lang="en-AU" sz="2400" dirty="0" smtClean="0">
                <a:solidFill>
                  <a:srgbClr val="00447E"/>
                </a:solidFill>
                <a:latin typeface="Helvetica" pitchFamily="34" charset="0"/>
                <a:cs typeface="Helvetica" panose="020B0604020202020204" pitchFamily="34" charset="0"/>
              </a:rPr>
              <a:t>consume sugar-sweetened </a:t>
            </a:r>
            <a:r>
              <a:rPr lang="en-AU" sz="2400" dirty="0">
                <a:solidFill>
                  <a:srgbClr val="00447E"/>
                </a:solidFill>
                <a:latin typeface="Helvetica" pitchFamily="34" charset="0"/>
                <a:cs typeface="Helvetica" panose="020B0604020202020204" pitchFamily="34" charset="0"/>
              </a:rPr>
              <a:t>drinks </a:t>
            </a:r>
            <a:r>
              <a:rPr lang="en-AU" sz="2400" dirty="0" smtClean="0">
                <a:solidFill>
                  <a:srgbClr val="00447E"/>
                </a:solidFill>
                <a:latin typeface="Helvetica" pitchFamily="34" charset="0"/>
                <a:cs typeface="Helvetica" panose="020B0604020202020204" pitchFamily="34" charset="0"/>
              </a:rPr>
              <a:t>on any given day</a:t>
            </a:r>
            <a:endParaRPr lang="en-AU" sz="2400" dirty="0">
              <a:solidFill>
                <a:srgbClr val="00447E"/>
              </a:solidFill>
              <a:latin typeface="Helvetica" pitchFamily="34" charset="0"/>
              <a:cs typeface="Helvetica" panose="020B0604020202020204" pitchFamily="34" charset="0"/>
            </a:endParaRPr>
          </a:p>
          <a:p>
            <a:pPr>
              <a:spcAft>
                <a:spcPts val="1200"/>
              </a:spcAft>
            </a:pPr>
            <a:r>
              <a:rPr lang="en-AU" sz="2400" dirty="0">
                <a:solidFill>
                  <a:srgbClr val="00447E"/>
                </a:solidFill>
                <a:latin typeface="Helvetica" pitchFamily="34" charset="0"/>
                <a:cs typeface="Helvetica" panose="020B0604020202020204" pitchFamily="34" charset="0"/>
              </a:rPr>
              <a:t>Just one can of sugary drink a day can make you at least </a:t>
            </a:r>
            <a:r>
              <a:rPr lang="en-AU" sz="2400" b="1" dirty="0">
                <a:solidFill>
                  <a:srgbClr val="00447E"/>
                </a:solidFill>
                <a:latin typeface="Helvetica" pitchFamily="34" charset="0"/>
                <a:cs typeface="Helvetica" panose="020B0604020202020204" pitchFamily="34" charset="0"/>
              </a:rPr>
              <a:t>5kg fatter </a:t>
            </a:r>
            <a:r>
              <a:rPr lang="en-AU" sz="2400" dirty="0">
                <a:solidFill>
                  <a:srgbClr val="00447E"/>
                </a:solidFill>
                <a:latin typeface="Helvetica" pitchFamily="34" charset="0"/>
                <a:cs typeface="Helvetica" panose="020B0604020202020204" pitchFamily="34" charset="0"/>
              </a:rPr>
              <a:t>in a year!</a:t>
            </a:r>
            <a:endParaRPr lang="en-US" sz="2400" b="1" dirty="0">
              <a:solidFill>
                <a:srgbClr val="00447E"/>
              </a:solidFill>
              <a:latin typeface="Helvetica" pitchFamily="34" charset="0"/>
              <a:cs typeface="Helvetica" panose="020B0604020202020204" pitchFamily="34" charset="0"/>
            </a:endParaRPr>
          </a:p>
          <a:p>
            <a:pPr lvl="0">
              <a:spcAft>
                <a:spcPts val="1200"/>
              </a:spcAft>
            </a:pPr>
            <a:r>
              <a:rPr lang="en-GB" sz="2400" dirty="0" smtClean="0">
                <a:solidFill>
                  <a:srgbClr val="00447E"/>
                </a:solidFill>
                <a:latin typeface="Helvetica" pitchFamily="34" charset="0"/>
                <a:cs typeface="Helvetica" panose="020B0604020202020204" pitchFamily="34" charset="0"/>
              </a:rPr>
              <a:t>Some </a:t>
            </a:r>
            <a:r>
              <a:rPr lang="en-GB" sz="2400" dirty="0">
                <a:solidFill>
                  <a:srgbClr val="00447E"/>
                </a:solidFill>
                <a:latin typeface="Helvetica" pitchFamily="34" charset="0"/>
                <a:cs typeface="Helvetica" panose="020B0604020202020204" pitchFamily="34" charset="0"/>
              </a:rPr>
              <a:t>young men aged 19-30 years consume </a:t>
            </a:r>
            <a:r>
              <a:rPr lang="en-GB" sz="2400" b="1" dirty="0">
                <a:solidFill>
                  <a:srgbClr val="00447E"/>
                </a:solidFill>
                <a:latin typeface="Helvetica" pitchFamily="34" charset="0"/>
                <a:cs typeface="Helvetica" panose="020B0604020202020204" pitchFamily="34" charset="0"/>
              </a:rPr>
              <a:t>1.5L per day</a:t>
            </a:r>
            <a:r>
              <a:rPr lang="en-GB" sz="2400" dirty="0" smtClean="0">
                <a:solidFill>
                  <a:srgbClr val="00447E"/>
                </a:solidFill>
                <a:latin typeface="Helvetica" pitchFamily="34" charset="0"/>
                <a:cs typeface="Helvetica" panose="020B0604020202020204" pitchFamily="34" charset="0"/>
              </a:rPr>
              <a:t>!</a:t>
            </a:r>
            <a:endParaRPr lang="en-AU" sz="2400" dirty="0">
              <a:solidFill>
                <a:srgbClr val="FF0000"/>
              </a:solidFill>
              <a:latin typeface="Helvetica" pitchFamily="34" charset="0"/>
            </a:endParaRPr>
          </a:p>
          <a:p>
            <a:pPr marL="0" indent="0" eaLnBrk="1" hangingPunct="1">
              <a:buFont typeface="Arial" pitchFamily="34" charset="0"/>
              <a:buNone/>
            </a:pPr>
            <a:endParaRPr lang="en-US" sz="2400" b="1" dirty="0" smtClean="0">
              <a:solidFill>
                <a:srgbClr val="00447E"/>
              </a:solidFill>
              <a:latin typeface="Helvetica" pitchFamily="34" charset="0"/>
            </a:endParaRPr>
          </a:p>
        </p:txBody>
      </p:sp>
      <p:pic>
        <p:nvPicPr>
          <p:cNvPr id="1026" name="Picture 2" descr="\\SR-P-FS1\wkgpdata\CPC\Rethink Sugary Drinks\Graphics\SIX_SUGARY_DRINKS_April 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005064"/>
            <a:ext cx="6480720" cy="248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9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rtlCol="0">
            <a:normAutofit/>
          </a:bodyPr>
          <a:lstStyle/>
          <a:p>
            <a:pPr eaLnBrk="1" fontAlgn="auto" hangingPunct="1">
              <a:spcAft>
                <a:spcPts val="0"/>
              </a:spcAft>
              <a:defRPr/>
            </a:pPr>
            <a:r>
              <a:rPr lang="en-AU" sz="4000" dirty="0" smtClean="0">
                <a:solidFill>
                  <a:srgbClr val="F15D22"/>
                </a:solidFill>
                <a:latin typeface="Arial Rounded MT Bold" pitchFamily="34" charset="0"/>
              </a:rPr>
              <a:t>Why do we drink them?</a:t>
            </a:r>
            <a:endParaRPr lang="en-AU" sz="4000" dirty="0">
              <a:solidFill>
                <a:srgbClr val="F15D22"/>
              </a:solidFill>
              <a:latin typeface="Arial Rounded MT Bold" pitchFamily="34"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6280" y="3068960"/>
            <a:ext cx="3268168" cy="345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a:spLocks noGrp="1"/>
          </p:cNvSpPr>
          <p:nvPr>
            <p:ph idx="1"/>
          </p:nvPr>
        </p:nvSpPr>
        <p:spPr>
          <a:xfrm>
            <a:off x="323528" y="1268760"/>
            <a:ext cx="8928992" cy="1656184"/>
          </a:xfrm>
        </p:spPr>
        <p:txBody>
          <a:bodyPr>
            <a:noAutofit/>
          </a:bodyPr>
          <a:lstStyle/>
          <a:p>
            <a:pPr lvl="0">
              <a:spcAft>
                <a:spcPts val="600"/>
              </a:spcAft>
            </a:pPr>
            <a:r>
              <a:rPr lang="en-AU" sz="2400" dirty="0">
                <a:solidFill>
                  <a:srgbClr val="00447E"/>
                </a:solidFill>
                <a:latin typeface="Helvetica" pitchFamily="34" charset="0"/>
                <a:cs typeface="Helvetica" panose="020B0604020202020204" pitchFamily="34" charset="0"/>
              </a:rPr>
              <a:t>The sweet taste has us </a:t>
            </a:r>
            <a:r>
              <a:rPr lang="en-AU" sz="2400" b="1" dirty="0" smtClean="0">
                <a:solidFill>
                  <a:srgbClr val="00447E"/>
                </a:solidFill>
                <a:latin typeface="Helvetica" pitchFamily="34" charset="0"/>
                <a:cs typeface="Helvetica" panose="020B0604020202020204" pitchFamily="34" charset="0"/>
              </a:rPr>
              <a:t>hooked</a:t>
            </a:r>
            <a:endParaRPr lang="en-AU" sz="2400" b="1" dirty="0">
              <a:solidFill>
                <a:srgbClr val="00447E"/>
              </a:solidFill>
              <a:latin typeface="Helvetica" pitchFamily="34" charset="0"/>
              <a:cs typeface="Helvetica" panose="020B0604020202020204" pitchFamily="34" charset="0"/>
            </a:endParaRPr>
          </a:p>
          <a:p>
            <a:pPr lvl="0">
              <a:spcAft>
                <a:spcPts val="600"/>
              </a:spcAft>
            </a:pPr>
            <a:r>
              <a:rPr lang="en-US" sz="2400" dirty="0" smtClean="0">
                <a:solidFill>
                  <a:srgbClr val="00447E"/>
                </a:solidFill>
                <a:latin typeface="Helvetica" pitchFamily="34" charset="0"/>
                <a:cs typeface="Helvetica" panose="020B0604020202020204" pitchFamily="34" charset="0"/>
              </a:rPr>
              <a:t>They are </a:t>
            </a:r>
            <a:r>
              <a:rPr lang="en-US" sz="2400" b="1" dirty="0" smtClean="0">
                <a:solidFill>
                  <a:srgbClr val="00447E"/>
                </a:solidFill>
                <a:latin typeface="Helvetica" pitchFamily="34" charset="0"/>
                <a:cs typeface="Helvetica" panose="020B0604020202020204" pitchFamily="34" charset="0"/>
              </a:rPr>
              <a:t>excessively advertised </a:t>
            </a:r>
            <a:r>
              <a:rPr lang="en-US" sz="2400" dirty="0">
                <a:solidFill>
                  <a:srgbClr val="00447E"/>
                </a:solidFill>
                <a:latin typeface="Helvetica" pitchFamily="34" charset="0"/>
                <a:cs typeface="Helvetica" panose="020B0604020202020204" pitchFamily="34" charset="0"/>
              </a:rPr>
              <a:t>&amp;</a:t>
            </a:r>
            <a:r>
              <a:rPr lang="en-US" sz="2400" dirty="0" smtClean="0">
                <a:solidFill>
                  <a:srgbClr val="00447E"/>
                </a:solidFill>
                <a:latin typeface="Helvetica" pitchFamily="34" charset="0"/>
                <a:cs typeface="Helvetica" panose="020B0604020202020204" pitchFamily="34" charset="0"/>
              </a:rPr>
              <a:t> </a:t>
            </a:r>
            <a:r>
              <a:rPr lang="en-US" sz="2400" b="1" dirty="0" smtClean="0">
                <a:solidFill>
                  <a:srgbClr val="00447E"/>
                </a:solidFill>
                <a:latin typeface="Helvetica" pitchFamily="34" charset="0"/>
                <a:cs typeface="Helvetica" panose="020B0604020202020204" pitchFamily="34" charset="0"/>
              </a:rPr>
              <a:t>available everywhere</a:t>
            </a:r>
            <a:endParaRPr lang="en-AU" sz="2400" b="1" dirty="0">
              <a:solidFill>
                <a:srgbClr val="00447E"/>
              </a:solidFill>
              <a:latin typeface="Helvetica" pitchFamily="34" charset="0"/>
              <a:cs typeface="Helvetica" panose="020B0604020202020204" pitchFamily="34" charset="0"/>
            </a:endParaRPr>
          </a:p>
          <a:p>
            <a:pPr lvl="0">
              <a:spcAft>
                <a:spcPts val="600"/>
              </a:spcAft>
            </a:pPr>
            <a:r>
              <a:rPr lang="en-US" sz="2400" dirty="0" smtClean="0">
                <a:solidFill>
                  <a:srgbClr val="00447E"/>
                </a:solidFill>
                <a:latin typeface="Helvetica" pitchFamily="34" charset="0"/>
                <a:cs typeface="Helvetica" panose="020B0604020202020204" pitchFamily="34" charset="0"/>
              </a:rPr>
              <a:t>They’re </a:t>
            </a:r>
            <a:r>
              <a:rPr lang="en-US" sz="2400" b="1" dirty="0" smtClean="0">
                <a:solidFill>
                  <a:srgbClr val="00447E"/>
                </a:solidFill>
                <a:latin typeface="Helvetica" pitchFamily="34" charset="0"/>
                <a:cs typeface="Helvetica" panose="020B0604020202020204" pitchFamily="34" charset="0"/>
              </a:rPr>
              <a:t>cheap</a:t>
            </a:r>
            <a:r>
              <a:rPr lang="en-US" sz="2400" dirty="0" smtClean="0">
                <a:solidFill>
                  <a:srgbClr val="00447E"/>
                </a:solidFill>
                <a:latin typeface="Helvetica" pitchFamily="34" charset="0"/>
                <a:cs typeface="Helvetica" panose="020B0604020202020204" pitchFamily="34" charset="0"/>
              </a:rPr>
              <a:t>!</a:t>
            </a:r>
            <a:endParaRPr lang="en-AU" sz="2400" dirty="0">
              <a:solidFill>
                <a:srgbClr val="00447E"/>
              </a:solidFill>
              <a:latin typeface="Helvetica" pitchFamily="34" charset="0"/>
              <a:cs typeface="Helvetica" panose="020B0604020202020204"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l="3151" t="4239" r="5858" b="8801"/>
          <a:stretch>
            <a:fillRect/>
          </a:stretch>
        </p:blipFill>
        <p:spPr bwMode="auto">
          <a:xfrm>
            <a:off x="439871" y="3068960"/>
            <a:ext cx="4573147" cy="33804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892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rtlCol="0">
            <a:normAutofit/>
          </a:bodyPr>
          <a:lstStyle/>
          <a:p>
            <a:pPr eaLnBrk="1" fontAlgn="auto" hangingPunct="1">
              <a:spcAft>
                <a:spcPts val="0"/>
              </a:spcAft>
              <a:defRPr/>
            </a:pPr>
            <a:r>
              <a:rPr lang="en-AU" sz="4000" dirty="0" smtClean="0">
                <a:solidFill>
                  <a:srgbClr val="F15D22"/>
                </a:solidFill>
                <a:latin typeface="Arial Rounded MT Bold" pitchFamily="34" charset="0"/>
              </a:rPr>
              <a:t>How can I cut back?</a:t>
            </a:r>
            <a:endParaRPr lang="en-AU" sz="4000" dirty="0">
              <a:solidFill>
                <a:srgbClr val="F15D22"/>
              </a:solidFill>
              <a:latin typeface="Arial Rounded MT Bold" pitchFamily="34" charset="0"/>
            </a:endParaRPr>
          </a:p>
        </p:txBody>
      </p:sp>
      <p:sp>
        <p:nvSpPr>
          <p:cNvPr id="7" name="Content Placeholder 4"/>
          <p:cNvSpPr>
            <a:spLocks noGrp="1"/>
          </p:cNvSpPr>
          <p:nvPr>
            <p:ph idx="1"/>
          </p:nvPr>
        </p:nvSpPr>
        <p:spPr>
          <a:xfrm>
            <a:off x="179512" y="1185638"/>
            <a:ext cx="4392488" cy="5555730"/>
          </a:xfrm>
        </p:spPr>
        <p:txBody>
          <a:bodyPr>
            <a:noAutofit/>
          </a:bodyPr>
          <a:lstStyle/>
          <a:p>
            <a:pPr lvl="0">
              <a:spcAft>
                <a:spcPts val="600"/>
              </a:spcAft>
            </a:pPr>
            <a:r>
              <a:rPr lang="en-AU" sz="2000" dirty="0" smtClean="0">
                <a:solidFill>
                  <a:srgbClr val="00447E"/>
                </a:solidFill>
                <a:latin typeface="Helvetica" pitchFamily="34" charset="0"/>
                <a:cs typeface="Helvetica" panose="020B0604020202020204" pitchFamily="34" charset="0"/>
              </a:rPr>
              <a:t>Check </a:t>
            </a:r>
            <a:r>
              <a:rPr lang="en-AU" sz="2000" b="1" dirty="0" smtClean="0">
                <a:solidFill>
                  <a:srgbClr val="00447E"/>
                </a:solidFill>
                <a:latin typeface="Helvetica" pitchFamily="34" charset="0"/>
                <a:cs typeface="Helvetica" panose="020B0604020202020204" pitchFamily="34" charset="0"/>
              </a:rPr>
              <a:t>how </a:t>
            </a:r>
            <a:r>
              <a:rPr lang="en-AU" sz="2000" b="1" dirty="0">
                <a:solidFill>
                  <a:srgbClr val="00447E"/>
                </a:solidFill>
                <a:latin typeface="Helvetica" pitchFamily="34" charset="0"/>
                <a:cs typeface="Helvetica" panose="020B0604020202020204" pitchFamily="34" charset="0"/>
              </a:rPr>
              <a:t>much sugar is in your favourite </a:t>
            </a:r>
            <a:r>
              <a:rPr lang="en-AU" sz="2000" b="1" dirty="0" smtClean="0">
                <a:solidFill>
                  <a:srgbClr val="00447E"/>
                </a:solidFill>
                <a:latin typeface="Helvetica" pitchFamily="34" charset="0"/>
                <a:cs typeface="Helvetica" panose="020B0604020202020204" pitchFamily="34" charset="0"/>
              </a:rPr>
              <a:t>drink </a:t>
            </a:r>
            <a:r>
              <a:rPr lang="en-AU" sz="2000" dirty="0" smtClean="0">
                <a:solidFill>
                  <a:srgbClr val="00447E"/>
                </a:solidFill>
                <a:latin typeface="Helvetica" pitchFamily="34" charset="0"/>
                <a:cs typeface="Helvetica" panose="020B0604020202020204" pitchFamily="34" charset="0"/>
              </a:rPr>
              <a:t>at </a:t>
            </a:r>
            <a:r>
              <a:rPr lang="en-AU" sz="2000" dirty="0" smtClean="0">
                <a:solidFill>
                  <a:srgbClr val="00447E"/>
                </a:solidFill>
                <a:latin typeface="Helvetica" pitchFamily="34" charset="0"/>
                <a:cs typeface="Helvetica" panose="020B0604020202020204" pitchFamily="34" charset="0"/>
                <a:hlinkClick r:id="rId3"/>
              </a:rPr>
              <a:t>www.rethinksugarydrink.org.au</a:t>
            </a:r>
            <a:r>
              <a:rPr lang="en-AU" sz="2000" dirty="0" smtClean="0">
                <a:solidFill>
                  <a:srgbClr val="00447E"/>
                </a:solidFill>
                <a:latin typeface="Helvetica" pitchFamily="34" charset="0"/>
                <a:cs typeface="Helvetica" panose="020B0604020202020204" pitchFamily="34" charset="0"/>
              </a:rPr>
              <a:t>   </a:t>
            </a:r>
            <a:endParaRPr lang="en-AU" sz="2000" dirty="0">
              <a:solidFill>
                <a:srgbClr val="00447E"/>
              </a:solidFill>
              <a:latin typeface="Helvetica" pitchFamily="34" charset="0"/>
              <a:cs typeface="Helvetica" panose="020B0604020202020204" pitchFamily="34" charset="0"/>
            </a:endParaRPr>
          </a:p>
          <a:p>
            <a:pPr>
              <a:spcAft>
                <a:spcPts val="600"/>
              </a:spcAft>
            </a:pPr>
            <a:r>
              <a:rPr lang="en-AU" sz="2000" dirty="0">
                <a:solidFill>
                  <a:srgbClr val="00447E"/>
                </a:solidFill>
                <a:latin typeface="Helvetica" pitchFamily="34" charset="0"/>
                <a:cs typeface="Helvetica" panose="020B0604020202020204" pitchFamily="34" charset="0"/>
              </a:rPr>
              <a:t>Be wary of health or nutrition claims on drinks – </a:t>
            </a:r>
            <a:r>
              <a:rPr lang="en-AU" sz="2000" b="1" dirty="0">
                <a:solidFill>
                  <a:srgbClr val="00447E"/>
                </a:solidFill>
                <a:latin typeface="Helvetica" pitchFamily="34" charset="0"/>
                <a:cs typeface="Helvetica" panose="020B0604020202020204" pitchFamily="34" charset="0"/>
              </a:rPr>
              <a:t>check the sugar content </a:t>
            </a:r>
            <a:r>
              <a:rPr lang="en-AU" sz="2000" dirty="0">
                <a:solidFill>
                  <a:srgbClr val="00447E"/>
                </a:solidFill>
                <a:latin typeface="Helvetica" pitchFamily="34" charset="0"/>
                <a:cs typeface="Helvetica" panose="020B0604020202020204" pitchFamily="34" charset="0"/>
              </a:rPr>
              <a:t>on the nutritional panel </a:t>
            </a:r>
          </a:p>
          <a:p>
            <a:pPr lvl="0">
              <a:spcAft>
                <a:spcPts val="600"/>
              </a:spcAft>
            </a:pPr>
            <a:r>
              <a:rPr lang="en-AU" sz="2000" dirty="0" smtClean="0">
                <a:solidFill>
                  <a:srgbClr val="00447E"/>
                </a:solidFill>
                <a:latin typeface="Helvetica" pitchFamily="34" charset="0"/>
                <a:cs typeface="Helvetica" panose="020B0604020202020204" pitchFamily="34" charset="0"/>
              </a:rPr>
              <a:t>If </a:t>
            </a:r>
            <a:r>
              <a:rPr lang="en-AU" sz="2000" dirty="0">
                <a:solidFill>
                  <a:srgbClr val="00447E"/>
                </a:solidFill>
                <a:latin typeface="Helvetica" pitchFamily="34" charset="0"/>
                <a:cs typeface="Helvetica" panose="020B0604020202020204" pitchFamily="34" charset="0"/>
              </a:rPr>
              <a:t>you're ordering a fast food meal, </a:t>
            </a:r>
            <a:r>
              <a:rPr lang="en-AU" sz="2000" b="1" dirty="0" smtClean="0">
                <a:solidFill>
                  <a:srgbClr val="00447E"/>
                </a:solidFill>
                <a:latin typeface="Helvetica" pitchFamily="34" charset="0"/>
                <a:cs typeface="Helvetica" panose="020B0604020202020204" pitchFamily="34" charset="0"/>
              </a:rPr>
              <a:t>ask </a:t>
            </a:r>
            <a:r>
              <a:rPr lang="en-AU" sz="2000" b="1" dirty="0">
                <a:solidFill>
                  <a:srgbClr val="00447E"/>
                </a:solidFill>
                <a:latin typeface="Helvetica" pitchFamily="34" charset="0"/>
                <a:cs typeface="Helvetica" panose="020B0604020202020204" pitchFamily="34" charset="0"/>
              </a:rPr>
              <a:t>for </a:t>
            </a:r>
            <a:r>
              <a:rPr lang="en-AU" sz="2000" b="1" dirty="0" smtClean="0">
                <a:solidFill>
                  <a:srgbClr val="00447E"/>
                </a:solidFill>
                <a:latin typeface="Helvetica" pitchFamily="34" charset="0"/>
                <a:cs typeface="Helvetica" panose="020B0604020202020204" pitchFamily="34" charset="0"/>
              </a:rPr>
              <a:t>water </a:t>
            </a:r>
            <a:r>
              <a:rPr lang="en-AU" sz="2000" dirty="0" smtClean="0">
                <a:solidFill>
                  <a:srgbClr val="00447E"/>
                </a:solidFill>
                <a:latin typeface="Helvetica" pitchFamily="34" charset="0"/>
                <a:cs typeface="Helvetica" panose="020B0604020202020204" pitchFamily="34" charset="0"/>
              </a:rPr>
              <a:t>instead </a:t>
            </a:r>
            <a:endParaRPr lang="en-AU" sz="2000" dirty="0">
              <a:solidFill>
                <a:srgbClr val="00447E"/>
              </a:solidFill>
              <a:latin typeface="Helvetica" pitchFamily="34" charset="0"/>
              <a:cs typeface="Helvetica" panose="020B0604020202020204" pitchFamily="34" charset="0"/>
            </a:endParaRPr>
          </a:p>
          <a:p>
            <a:pPr lvl="0">
              <a:spcAft>
                <a:spcPts val="600"/>
              </a:spcAft>
            </a:pPr>
            <a:r>
              <a:rPr lang="en-AU" sz="2000" b="1" dirty="0">
                <a:solidFill>
                  <a:srgbClr val="00447E"/>
                </a:solidFill>
                <a:latin typeface="Helvetica" pitchFamily="34" charset="0"/>
                <a:cs typeface="Helvetica" panose="020B0604020202020204" pitchFamily="34" charset="0"/>
              </a:rPr>
              <a:t>Carry a water </a:t>
            </a:r>
            <a:r>
              <a:rPr lang="en-AU" sz="2000" b="1" dirty="0" smtClean="0">
                <a:solidFill>
                  <a:srgbClr val="00447E"/>
                </a:solidFill>
                <a:latin typeface="Helvetica" pitchFamily="34" charset="0"/>
                <a:cs typeface="Helvetica" panose="020B0604020202020204" pitchFamily="34" charset="0"/>
              </a:rPr>
              <a:t>bottle</a:t>
            </a:r>
          </a:p>
          <a:p>
            <a:pPr lvl="0">
              <a:spcAft>
                <a:spcPts val="600"/>
              </a:spcAft>
            </a:pPr>
            <a:r>
              <a:rPr lang="en-AU" sz="2000" dirty="0" smtClean="0">
                <a:solidFill>
                  <a:srgbClr val="00447E"/>
                </a:solidFill>
                <a:latin typeface="Helvetica" pitchFamily="34" charset="0"/>
                <a:cs typeface="Helvetica" panose="020B0604020202020204" pitchFamily="34" charset="0"/>
              </a:rPr>
              <a:t>If </a:t>
            </a:r>
            <a:r>
              <a:rPr lang="en-AU" sz="2000" dirty="0">
                <a:solidFill>
                  <a:srgbClr val="00447E"/>
                </a:solidFill>
                <a:latin typeface="Helvetica" pitchFamily="34" charset="0"/>
                <a:cs typeface="Helvetica" panose="020B0604020202020204" pitchFamily="34" charset="0"/>
              </a:rPr>
              <a:t>you're thirsty, </a:t>
            </a:r>
            <a:r>
              <a:rPr lang="en-AU" sz="2000" b="1" dirty="0">
                <a:solidFill>
                  <a:srgbClr val="00447E"/>
                </a:solidFill>
                <a:latin typeface="Helvetica" pitchFamily="34" charset="0"/>
                <a:cs typeface="Helvetica" panose="020B0604020202020204" pitchFamily="34" charset="0"/>
              </a:rPr>
              <a:t>have some water </a:t>
            </a:r>
            <a:r>
              <a:rPr lang="en-AU" sz="2000" b="1" dirty="0" smtClean="0">
                <a:solidFill>
                  <a:srgbClr val="00447E"/>
                </a:solidFill>
                <a:latin typeface="Helvetica" pitchFamily="34" charset="0"/>
                <a:cs typeface="Helvetica" panose="020B0604020202020204" pitchFamily="34" charset="0"/>
              </a:rPr>
              <a:t>first</a:t>
            </a:r>
            <a:endParaRPr lang="en-AU" sz="2000" b="1" dirty="0">
              <a:solidFill>
                <a:srgbClr val="00447E"/>
              </a:solidFill>
              <a:latin typeface="Helvetica" pitchFamily="34" charset="0"/>
              <a:cs typeface="Helvetica" panose="020B0604020202020204" pitchFamily="34" charset="0"/>
            </a:endParaRPr>
          </a:p>
          <a:p>
            <a:pPr lvl="0">
              <a:spcAft>
                <a:spcPts val="600"/>
              </a:spcAft>
            </a:pPr>
            <a:r>
              <a:rPr lang="en-AU" sz="2000" b="1" dirty="0" smtClean="0">
                <a:solidFill>
                  <a:srgbClr val="00447E"/>
                </a:solidFill>
                <a:latin typeface="Helvetica" pitchFamily="34" charset="0"/>
                <a:cs typeface="Helvetica" panose="020B0604020202020204" pitchFamily="34" charset="0"/>
              </a:rPr>
              <a:t>Avoid soft </a:t>
            </a:r>
            <a:r>
              <a:rPr lang="en-AU" sz="2000" b="1" dirty="0">
                <a:solidFill>
                  <a:srgbClr val="00447E"/>
                </a:solidFill>
                <a:latin typeface="Helvetica" pitchFamily="34" charset="0"/>
                <a:cs typeface="Helvetica" panose="020B0604020202020204" pitchFamily="34" charset="0"/>
              </a:rPr>
              <a:t>drink aisle </a:t>
            </a:r>
            <a:r>
              <a:rPr lang="en-AU" sz="2000" dirty="0" smtClean="0">
                <a:solidFill>
                  <a:srgbClr val="00447E"/>
                </a:solidFill>
                <a:latin typeface="Helvetica" pitchFamily="34" charset="0"/>
                <a:cs typeface="Helvetica" panose="020B0604020202020204" pitchFamily="34" charset="0"/>
              </a:rPr>
              <a:t>in supermarkets &amp; beware of specials </a:t>
            </a:r>
            <a:r>
              <a:rPr lang="en-AU" sz="2000" dirty="0">
                <a:solidFill>
                  <a:srgbClr val="00447E"/>
                </a:solidFill>
                <a:latin typeface="Helvetica" pitchFamily="34" charset="0"/>
                <a:cs typeface="Helvetica" panose="020B0604020202020204" pitchFamily="34" charset="0"/>
              </a:rPr>
              <a:t>at </a:t>
            </a:r>
            <a:r>
              <a:rPr lang="en-AU" sz="2000" dirty="0" smtClean="0">
                <a:solidFill>
                  <a:srgbClr val="00447E"/>
                </a:solidFill>
                <a:latin typeface="Helvetica" pitchFamily="34" charset="0"/>
                <a:cs typeface="Helvetica" panose="020B0604020202020204" pitchFamily="34" charset="0"/>
              </a:rPr>
              <a:t>service stations, etc.</a:t>
            </a:r>
            <a:endParaRPr lang="en-AU" sz="2000" dirty="0">
              <a:solidFill>
                <a:srgbClr val="00447E"/>
              </a:solidFill>
              <a:latin typeface="Helvetica" pitchFamily="34" charset="0"/>
              <a:cs typeface="Helvetica"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088" t="11510" r="5120" b="24751"/>
          <a:stretch/>
        </p:blipFill>
        <p:spPr>
          <a:xfrm>
            <a:off x="4572000" y="1386730"/>
            <a:ext cx="4464496" cy="4274518"/>
          </a:xfrm>
          <a:prstGeom prst="rect">
            <a:avLst/>
          </a:prstGeom>
        </p:spPr>
      </p:pic>
      <p:sp>
        <p:nvSpPr>
          <p:cNvPr id="3" name="Oval 2"/>
          <p:cNvSpPr/>
          <p:nvPr/>
        </p:nvSpPr>
        <p:spPr>
          <a:xfrm>
            <a:off x="4954172" y="4797152"/>
            <a:ext cx="3578267" cy="576064"/>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7123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412776"/>
            <a:ext cx="4427984" cy="5384215"/>
          </a:xfrm>
          <a:prstGeom prst="rect">
            <a:avLst/>
          </a:prstGeom>
        </p:spPr>
      </p:pic>
      <p:sp>
        <p:nvSpPr>
          <p:cNvPr id="4" name="Title 3"/>
          <p:cNvSpPr>
            <a:spLocks noGrp="1"/>
          </p:cNvSpPr>
          <p:nvPr>
            <p:ph type="title"/>
          </p:nvPr>
        </p:nvSpPr>
        <p:spPr>
          <a:xfrm>
            <a:off x="457200" y="116632"/>
            <a:ext cx="8229600" cy="1143000"/>
          </a:xfrm>
        </p:spPr>
        <p:txBody>
          <a:bodyPr rtlCol="0">
            <a:normAutofit/>
          </a:bodyPr>
          <a:lstStyle/>
          <a:p>
            <a:pPr eaLnBrk="1" fontAlgn="auto" hangingPunct="1">
              <a:spcAft>
                <a:spcPts val="0"/>
              </a:spcAft>
              <a:defRPr/>
            </a:pPr>
            <a:r>
              <a:rPr lang="en-AU" sz="4000" dirty="0" smtClean="0">
                <a:solidFill>
                  <a:srgbClr val="F15D22"/>
                </a:solidFill>
                <a:latin typeface="Arial Rounded MT Bold" pitchFamily="34" charset="0"/>
              </a:rPr>
              <a:t>Rethink Sugary Drinks at work</a:t>
            </a:r>
            <a:endParaRPr lang="en-AU" sz="4000" dirty="0">
              <a:solidFill>
                <a:srgbClr val="F15D22"/>
              </a:solidFill>
              <a:latin typeface="Arial Rounded MT Bold" pitchFamily="34" charset="0"/>
            </a:endParaRPr>
          </a:p>
        </p:txBody>
      </p:sp>
      <p:sp>
        <p:nvSpPr>
          <p:cNvPr id="7" name="Content Placeholder 4"/>
          <p:cNvSpPr>
            <a:spLocks noGrp="1"/>
          </p:cNvSpPr>
          <p:nvPr>
            <p:ph idx="1"/>
          </p:nvPr>
        </p:nvSpPr>
        <p:spPr>
          <a:xfrm>
            <a:off x="251520" y="1988840"/>
            <a:ext cx="4545213" cy="4434049"/>
          </a:xfrm>
        </p:spPr>
        <p:txBody>
          <a:bodyPr>
            <a:noAutofit/>
          </a:bodyPr>
          <a:lstStyle/>
          <a:p>
            <a:pPr lvl="0">
              <a:spcAft>
                <a:spcPts val="600"/>
              </a:spcAft>
            </a:pPr>
            <a:r>
              <a:rPr lang="en-AU" sz="2400" b="1" dirty="0">
                <a:solidFill>
                  <a:srgbClr val="00447E"/>
                </a:solidFill>
                <a:latin typeface="Helvetica" pitchFamily="34" charset="0"/>
                <a:cs typeface="Helvetica" panose="020B0604020202020204" pitchFamily="34" charset="0"/>
              </a:rPr>
              <a:t>You may notice changes to sugary drinks in your </a:t>
            </a:r>
            <a:r>
              <a:rPr lang="en-AU" sz="2400" b="1" dirty="0" smtClean="0">
                <a:solidFill>
                  <a:srgbClr val="00447E"/>
                </a:solidFill>
                <a:latin typeface="Helvetica" pitchFamily="34" charset="0"/>
                <a:cs typeface="Helvetica" panose="020B0604020202020204" pitchFamily="34" charset="0"/>
              </a:rPr>
              <a:t>workplace such as: </a:t>
            </a:r>
          </a:p>
          <a:p>
            <a:pPr lvl="0">
              <a:spcAft>
                <a:spcPts val="600"/>
              </a:spcAft>
            </a:pPr>
            <a:r>
              <a:rPr lang="en-AU" sz="2400" dirty="0" smtClean="0">
                <a:solidFill>
                  <a:srgbClr val="00447E"/>
                </a:solidFill>
                <a:latin typeface="Helvetica" pitchFamily="34" charset="0"/>
                <a:cs typeface="Helvetica" panose="020B0604020202020204" pitchFamily="34" charset="0"/>
              </a:rPr>
              <a:t>Less sugary drinks available</a:t>
            </a:r>
          </a:p>
          <a:p>
            <a:pPr lvl="0">
              <a:spcAft>
                <a:spcPts val="600"/>
              </a:spcAft>
            </a:pPr>
            <a:r>
              <a:rPr lang="en-US" sz="2400" dirty="0" smtClean="0">
                <a:solidFill>
                  <a:srgbClr val="00447E"/>
                </a:solidFill>
                <a:latin typeface="Helvetica" pitchFamily="34" charset="0"/>
                <a:cs typeface="Helvetica" panose="020B0604020202020204" pitchFamily="34" charset="0"/>
              </a:rPr>
              <a:t>More water in vending machines</a:t>
            </a:r>
          </a:p>
          <a:p>
            <a:pPr lvl="0">
              <a:spcAft>
                <a:spcPts val="600"/>
              </a:spcAft>
            </a:pPr>
            <a:r>
              <a:rPr lang="en-US" sz="2400" dirty="0" smtClean="0">
                <a:solidFill>
                  <a:srgbClr val="00447E"/>
                </a:solidFill>
                <a:latin typeface="Helvetica" pitchFamily="34" charset="0"/>
                <a:cs typeface="Helvetica" panose="020B0604020202020204" pitchFamily="34" charset="0"/>
              </a:rPr>
              <a:t>Higher price for sugary drinks</a:t>
            </a:r>
          </a:p>
          <a:p>
            <a:pPr lvl="0">
              <a:spcAft>
                <a:spcPts val="600"/>
              </a:spcAft>
            </a:pPr>
            <a:r>
              <a:rPr lang="en-US" sz="2400" dirty="0" smtClean="0">
                <a:solidFill>
                  <a:srgbClr val="00447E"/>
                </a:solidFill>
                <a:latin typeface="Helvetica" pitchFamily="34" charset="0"/>
                <a:cs typeface="Helvetica" panose="020B0604020202020204" pitchFamily="34" charset="0"/>
              </a:rPr>
              <a:t>Smaller bottles and cans</a:t>
            </a:r>
          </a:p>
        </p:txBody>
      </p:sp>
      <p:sp>
        <p:nvSpPr>
          <p:cNvPr id="5" name="TextBox 4"/>
          <p:cNvSpPr txBox="1"/>
          <p:nvPr/>
        </p:nvSpPr>
        <p:spPr>
          <a:xfrm>
            <a:off x="996827" y="1185724"/>
            <a:ext cx="6984776" cy="707886"/>
          </a:xfrm>
          <a:prstGeom prst="rect">
            <a:avLst/>
          </a:prstGeom>
          <a:noFill/>
        </p:spPr>
        <p:txBody>
          <a:bodyPr wrap="square" rtlCol="0">
            <a:spAutoFit/>
          </a:bodyPr>
          <a:lstStyle/>
          <a:p>
            <a:pPr algn="ctr"/>
            <a:r>
              <a:rPr lang="en-US" sz="2000" dirty="0" smtClean="0">
                <a:solidFill>
                  <a:srgbClr val="FF0000"/>
                </a:solidFill>
              </a:rPr>
              <a:t>Please update with details of changes your workplace is making/has made</a:t>
            </a:r>
            <a:endParaRPr lang="en-AU" sz="2000" dirty="0">
              <a:solidFill>
                <a:srgbClr val="FF0000"/>
              </a:solidFill>
            </a:endParaRPr>
          </a:p>
        </p:txBody>
      </p:sp>
    </p:spTree>
    <p:extLst>
      <p:ext uri="{BB962C8B-B14F-4D97-AF65-F5344CB8AC3E}">
        <p14:creationId xmlns:p14="http://schemas.microsoft.com/office/powerpoint/2010/main" val="3225173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378" y="4622878"/>
            <a:ext cx="5029902" cy="1038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5373216"/>
            <a:ext cx="5182988" cy="1279015"/>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1556792"/>
            <a:ext cx="1752375" cy="33123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179512" y="125760"/>
            <a:ext cx="8750734" cy="14310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15D22"/>
                </a:solidFill>
                <a:latin typeface="Arial Rounded MT Bold" pitchFamily="34" charset="0"/>
              </a:rPr>
              <a:t>Want to learn more? </a:t>
            </a:r>
          </a:p>
          <a:p>
            <a:r>
              <a:rPr lang="en-US" sz="2800" dirty="0" smtClean="0">
                <a:solidFill>
                  <a:srgbClr val="F15D22"/>
                </a:solidFill>
                <a:latin typeface="Arial Rounded MT Bold" pitchFamily="34" charset="0"/>
              </a:rPr>
              <a:t>Visit </a:t>
            </a:r>
            <a:r>
              <a:rPr lang="en-US" sz="2800" dirty="0" smtClean="0">
                <a:solidFill>
                  <a:srgbClr val="F15D22"/>
                </a:solidFill>
                <a:latin typeface="Arial Rounded MT Bold" pitchFamily="34" charset="0"/>
                <a:hlinkClick r:id="rId6"/>
              </a:rPr>
              <a:t>www.rethinksugarydrink.org.au</a:t>
            </a:r>
            <a:r>
              <a:rPr lang="en-US" sz="2800" dirty="0" smtClean="0">
                <a:solidFill>
                  <a:srgbClr val="F15D22"/>
                </a:solidFill>
                <a:latin typeface="Arial Rounded MT Bold" pitchFamily="34" charset="0"/>
              </a:rPr>
              <a:t> </a:t>
            </a:r>
            <a:endParaRPr lang="en-AU" sz="2800" dirty="0">
              <a:solidFill>
                <a:srgbClr val="F15D22"/>
              </a:solidFill>
              <a:latin typeface="Arial Rounded MT Bold" pitchFamily="34" charset="0"/>
            </a:endParaRPr>
          </a:p>
        </p:txBody>
      </p:sp>
    </p:spTree>
    <p:extLst>
      <p:ext uri="{BB962C8B-B14F-4D97-AF65-F5344CB8AC3E}">
        <p14:creationId xmlns:p14="http://schemas.microsoft.com/office/powerpoint/2010/main" val="339225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5859</TotalTime>
  <Words>714</Words>
  <Application>Microsoft Office PowerPoint</Application>
  <PresentationFormat>On-screen Show (4:3)</PresentationFormat>
  <Paragraphs>85</Paragraphs>
  <Slides>9</Slides>
  <Notes>9</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Rethink Sugary Drink</vt:lpstr>
      <vt:lpstr>What is a sugary drink?</vt:lpstr>
      <vt:lpstr>Sugary drinks &amp; your body</vt:lpstr>
      <vt:lpstr>PowerPoint Presentation</vt:lpstr>
      <vt:lpstr>How much do we drink?</vt:lpstr>
      <vt:lpstr>Why do we drink them?</vt:lpstr>
      <vt:lpstr>How can I cut back?</vt:lpstr>
      <vt:lpstr>Rethink Sugary Drinks at 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Cook</dc:creator>
  <cp:lastModifiedBy>Melissa McGrath</cp:lastModifiedBy>
  <cp:revision>128</cp:revision>
  <cp:lastPrinted>2015-11-25T22:58:29Z</cp:lastPrinted>
  <dcterms:created xsi:type="dcterms:W3CDTF">2013-08-15T00:10:54Z</dcterms:created>
  <dcterms:modified xsi:type="dcterms:W3CDTF">2016-05-03T02:23:48Z</dcterms:modified>
</cp:coreProperties>
</file>